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20"/>
  </p:notesMasterIdLst>
  <p:sldIdLst>
    <p:sldId id="256" r:id="rId2"/>
    <p:sldId id="257" r:id="rId3"/>
    <p:sldId id="31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16" r:id="rId106"/>
    <p:sldId id="417" r:id="rId107"/>
    <p:sldId id="418" r:id="rId108"/>
    <p:sldId id="419" r:id="rId109"/>
    <p:sldId id="420" r:id="rId110"/>
    <p:sldId id="421" r:id="rId111"/>
    <p:sldId id="422" r:id="rId112"/>
    <p:sldId id="423" r:id="rId113"/>
    <p:sldId id="424" r:id="rId114"/>
    <p:sldId id="425" r:id="rId115"/>
    <p:sldId id="426" r:id="rId116"/>
    <p:sldId id="427" r:id="rId117"/>
    <p:sldId id="428" r:id="rId118"/>
    <p:sldId id="430"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75" autoAdjust="0"/>
    <p:restoredTop sz="87864" autoAdjust="0"/>
  </p:normalViewPr>
  <p:slideViewPr>
    <p:cSldViewPr snapToGrid="0">
      <p:cViewPr varScale="1">
        <p:scale>
          <a:sx n="97" d="100"/>
          <a:sy n="97" d="100"/>
        </p:scale>
        <p:origin x="738" y="7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ANTES: Esto indica que el desencadenador se ejecuta justo antes de que se aplique la sentencia DML en las filas afectadas.</a:t>
            </a:r>
          </a:p>
          <a:p>
            <a:r>
              <a:rPr lang="es-CO" altLang="en-US"/>
              <a:t>AFTER: Esto indica que el desencadenador se ejecuta justo después de que la sentencia DML se aplica en las filas afectadas.</a:t>
            </a:r>
          </a:p>
          <a:p>
            <a:r>
              <a:rPr lang="es-CO" altLang="en-US"/>
              <a:t>EN LUGAR DE: Esto sólo es aplicable a sentencias DML. Indica que el desencadenador debe ejecutarse, en lugar de la instrucción DML.</a:t>
            </a:r>
          </a:p>
          <a:p>
            <a:r>
              <a:rPr lang="es-CO" altLang="en-US"/>
              <a:t>OF: Especifica las columnas que desea que se active el disparador cuando se afecta la columna mencionada en esta cláusula OF. Si omite la cláusula OF, el disparador se activa cuando cualquier columna de la tabla se ve afectada por la sentencia.</a:t>
            </a:r>
          </a:p>
          <a:p>
            <a:r>
              <a:rPr lang="es-CO" altLang="en-US"/>
              <a:t>ON: Especifica la tabla a la que afecta el disparador.</a:t>
            </a:r>
          </a:p>
          <a:p>
            <a:r>
              <a:rPr lang="es-CO" altLang="en-US"/>
              <a:t>PARA CADA FILA: Esto indica que el disparador se activa para cada fila afectada por la sentencia DML. Por ejemplo, suponga que emite una instrucción UPDATE que afecta a 10 filas. Si emite esa instrucción, el disparador se dispara 10 veces, una vez para cada fila. Esto se conoce como disparador ROW LEVEL. Si omite esta cláusula, el disparador se disparará sólo una vez, independientemente del número de filas afectadas por la sentencia. Esto se conoce como desencadenador de NIVEL DE NIVEL o NIVEL DE TABLA.</a:t>
            </a:r>
          </a:p>
          <a:p>
            <a:r>
              <a:rPr lang="es-CO" altLang="en-US"/>
              <a:t>REFERENCIA: Cuando un disparador contiene la cláusula FOR EACH ROW, Oracle ofrece dos pseudorows, NEW y OLD. Se trata de filas virtuales que contienen los nuevos valores para cada columna de la fila y los antiguos para cada columna de la fila, respectivamente. Por ejemplo, si desea conocer el nuevo valor de una columna cuando se actualiza, puede hacer referencia a él como NEW.ColumnName. Sin embargo, si no desea utilizar NEW o OLD, puede cambiarlos a cualquier palabra clave que desee.</a:t>
            </a:r>
          </a:p>
          <a:p>
            <a:r>
              <a:rPr lang="es-CO" altLang="en-US"/>
              <a:t>CUÁNDO: Especifica el criterio o condición que debe cumplir el disparador para disparar.</a:t>
            </a:r>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DROP TRIGGER IF EXISTS empresaHistorico;</a:t>
            </a:r>
          </a:p>
          <a:p>
            <a:endParaRPr lang="es-CO" altLang="en-US"/>
          </a:p>
          <a:p>
            <a:r>
              <a:rPr lang="es-CO" altLang="en-US"/>
              <a:t>DELIMITER $$</a:t>
            </a:r>
          </a:p>
          <a:p>
            <a:endParaRPr lang="es-CO" altLang="en-US"/>
          </a:p>
          <a:p>
            <a:r>
              <a:rPr lang="es-CO" altLang="en-US"/>
              <a:t>CREATE TRIGGER empresaHistorico BEFORE INSERT ON Empresas</a:t>
            </a:r>
          </a:p>
          <a:p>
            <a:r>
              <a:rPr lang="es-CO" altLang="en-US"/>
              <a:t>	FOR EACH ROW</a:t>
            </a:r>
          </a:p>
          <a:p>
            <a:r>
              <a:rPr lang="es-CO" altLang="en-US"/>
              <a:t>       BEGIN</a:t>
            </a:r>
          </a:p>
          <a:p>
            <a:r>
              <a:rPr lang="es-CO" altLang="en-US"/>
              <a:t>          INSERT INTO Empresas_Hitorico(idEmpresa,nombreEmpresa,ciudadEmpresa) VALUES (NEW.idEmpresa,NEW.nombreEmpresa,NEW.ciudadEmpresa);</a:t>
            </a:r>
          </a:p>
          <a:p>
            <a:r>
              <a:rPr lang="es-CO" altLang="en-US"/>
              <a:t>       END; $$</a:t>
            </a:r>
          </a:p>
          <a:p>
            <a:r>
              <a:rPr lang="es-CO" altLang="en-US"/>
              <a:t>DELIMITER ;</a:t>
            </a:r>
          </a:p>
          <a:p>
            <a:endParaRPr lang="es-CO" altLang="en-US"/>
          </a:p>
          <a:p>
            <a:r>
              <a:rPr lang="es-CO" altLang="en-US"/>
              <a:t>INSERT INTO Empresas(nombreEmpresa,ciudadEmpresa) VALUES ("COCA COLA","BOGOTA");</a:t>
            </a:r>
          </a:p>
          <a:p>
            <a:endParaRPr lang="es-CO" altLang="en-US"/>
          </a:p>
          <a:p>
            <a:r>
              <a:rPr lang="es-CO" altLang="en-US"/>
              <a:t>SELECT * FROM Empresas;</a:t>
            </a:r>
          </a:p>
          <a:p>
            <a:endParaRPr lang="es-CO" altLang="en-US"/>
          </a:p>
          <a:p>
            <a:r>
              <a:rPr lang="es-CO" altLang="en-US"/>
              <a:t>SELECT * FROM Empresas_Hitorico;</a:t>
            </a:r>
          </a:p>
        </p:txBody>
      </p:sp>
      <p:sp>
        <p:nvSpPr>
          <p:cNvPr id="4" name="Slide Number Placeholder 3"/>
          <p:cNvSpPr>
            <a:spLocks noGrp="1"/>
          </p:cNvSpPr>
          <p:nvPr>
            <p:ph type="sldNum" sz="quarter" idx="5"/>
          </p:nvPr>
        </p:nvSpPr>
        <p:spPr/>
        <p:txBody>
          <a:bodyPr/>
          <a:lstStyle/>
          <a:p>
            <a:fld id="{21B2AA4F-B828-4D7C-AFD3-893933DAFCB4}" type="slidenum">
              <a:rPr lang="en-US" smtClean="0"/>
              <a:t>20</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Nombre de columna</a:t>
            </a:r>
          </a:p>
          <a:p>
            <a:r>
              <a:rPr lang="es-CO" altLang="en-US"/>
              <a:t>Descripción de la columna</a:t>
            </a:r>
          </a:p>
          <a:p>
            <a:r>
              <a:rPr lang="es-CO" altLang="en-US"/>
              <a:t>AUDIT_DATA_ID</a:t>
            </a:r>
          </a:p>
          <a:p>
            <a:r>
              <a:rPr lang="es-CO" altLang="en-US"/>
              <a:t>Identificador único de la tabla; esta columna se genera automáticamente, utilizando un objeto SEQUENCE</a:t>
            </a:r>
          </a:p>
          <a:p>
            <a:r>
              <a:rPr lang="es-CO" altLang="en-US"/>
              <a:t>AUDIT_OBJECT</a:t>
            </a:r>
          </a:p>
          <a:p>
            <a:r>
              <a:rPr lang="es-CO" altLang="en-US"/>
              <a:t>El nombre de la tabla que se auditó</a:t>
            </a:r>
          </a:p>
          <a:p>
            <a:r>
              <a:rPr lang="es-CO" altLang="en-US"/>
              <a:t>AUDIT_OPERATION</a:t>
            </a:r>
          </a:p>
          <a:p>
            <a:r>
              <a:rPr lang="es-CO" altLang="en-US"/>
              <a:t>La operación que se realizó en el objeto</a:t>
            </a:r>
          </a:p>
          <a:p>
            <a:r>
              <a:rPr lang="es-CO" altLang="en-US"/>
              <a:t>AUD_INS_DTTM</a:t>
            </a:r>
          </a:p>
          <a:p>
            <a:r>
              <a:rPr lang="es-CO" altLang="en-US"/>
              <a:t>Fecha y hora en que se produjo la operación en el objeto</a:t>
            </a:r>
          </a:p>
          <a:p>
            <a:r>
              <a:rPr lang="es-CO" altLang="en-US"/>
              <a:t>AUD_UPD_USER</a:t>
            </a:r>
          </a:p>
          <a:p>
            <a:r>
              <a:rPr lang="es-CO" altLang="en-US"/>
              <a:t>Nombre de usuario de la cuenta que realizó la operación en el objeto</a:t>
            </a:r>
          </a:p>
          <a:p>
            <a:r>
              <a:rPr lang="es-CO" altLang="en-US"/>
              <a:t>AUD_REC_STAT</a:t>
            </a:r>
          </a:p>
          <a:p>
            <a:r>
              <a:rPr lang="es-CO" altLang="en-US"/>
              <a:t>Utilizado para muchos propósitos, como la seguridad, o simplemente para marcar el registro para indicar si está activo o no</a:t>
            </a:r>
          </a:p>
        </p:txBody>
      </p:sp>
      <p:sp>
        <p:nvSpPr>
          <p:cNvPr id="4" name="Slide Number Placeholder 3"/>
          <p:cNvSpPr>
            <a:spLocks noGrp="1"/>
          </p:cNvSpPr>
          <p:nvPr>
            <p:ph type="sldNum" sz="quarter" idx="5"/>
          </p:nvPr>
        </p:nvSpPr>
        <p:spPr/>
        <p:txBody>
          <a:bodyPr/>
          <a:lstStyle/>
          <a:p>
            <a:fld id="{21B2AA4F-B828-4D7C-AFD3-893933DAFCB4}" type="slidenum">
              <a:rPr lang="en-US" smtClean="0"/>
              <a:t>43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insert into App_Audit_Actions (Action_Desc) values ('Credit Invoice');</a:t>
            </a:r>
          </a:p>
          <a:p>
            <a:r>
              <a:rPr lang="es-CO" altLang="en-US"/>
              <a:t>insert into App_Data_Dictionary(Class_Desc) values ('Invoice');</a:t>
            </a:r>
          </a:p>
          <a:p>
            <a:endParaRPr lang="es-CO" altLang="en-US"/>
          </a:p>
          <a:p>
            <a:r>
              <a:rPr lang="es-CO" altLang="en-US"/>
              <a:t>insert into Invoice_Header (idConstumer, dateInvoice, dateDue) values (1, CURDATE(),DATE_ADD(CURDATE(), INTERVAL 30 DAY));</a:t>
            </a:r>
          </a:p>
          <a:p>
            <a:endParaRPr lang="es-CO" altLang="en-US"/>
          </a:p>
          <a:p>
            <a:r>
              <a:rPr lang="es-CO" altLang="en-US"/>
              <a:t>insert into Invoice_LineItem (idInvoice, Amount) values (1, 5000);</a:t>
            </a:r>
          </a:p>
          <a:p>
            <a:endParaRPr lang="es-CO" altLang="en-US"/>
          </a:p>
          <a:p>
            <a:endParaRPr lang="es-CO" altLang="en-US"/>
          </a:p>
          <a:p>
            <a:endParaRPr lang="es-CO" altLang="en-US"/>
          </a:p>
          <a:p>
            <a:r>
              <a:rPr lang="es-CO" altLang="en-US"/>
              <a:t>DELIMITER $$</a:t>
            </a:r>
          </a:p>
          <a:p>
            <a:endParaRPr lang="es-CO" altLang="en-US"/>
          </a:p>
          <a:p>
            <a:r>
              <a:rPr lang="es-CO" altLang="en-US"/>
              <a:t>DROP PROCEDURE IF EXISTS `pCredit_Invoice` $$</a:t>
            </a:r>
          </a:p>
          <a:p>
            <a:r>
              <a:rPr lang="es-CO" altLang="en-US"/>
              <a:t>CREATE PROCEDURE `pCredit_Invoice`(</a:t>
            </a:r>
          </a:p>
          <a:p>
            <a:r>
              <a:rPr lang="es-CO" altLang="en-US"/>
              <a:t>  IN id INT,</a:t>
            </a:r>
          </a:p>
          <a:p>
            <a:r>
              <a:rPr lang="es-CO" altLang="en-US"/>
              <a:t>  IN amt double,</a:t>
            </a:r>
          </a:p>
          <a:p>
            <a:r>
              <a:rPr lang="es-CO" altLang="en-US"/>
              <a:t>  IN reason nvarchar(100)</a:t>
            </a:r>
          </a:p>
          <a:p>
            <a:r>
              <a:rPr lang="es-CO" altLang="en-US"/>
              <a:t>)</a:t>
            </a:r>
          </a:p>
          <a:p>
            <a:r>
              <a:rPr lang="es-CO" altLang="en-US"/>
              <a:t>BEGIN</a:t>
            </a:r>
          </a:p>
          <a:p>
            <a:r>
              <a:rPr lang="es-CO" altLang="en-US"/>
              <a:t>	declare action_id INT;</a:t>
            </a:r>
          </a:p>
          <a:p>
            <a:r>
              <a:rPr lang="es-CO" altLang="en-US"/>
              <a:t>    declare class_id INT;</a:t>
            </a:r>
          </a:p>
          <a:p>
            <a:r>
              <a:rPr lang="es-CO" altLang="en-US"/>
              <a:t>	insert into Invoice_LineItem (idInvoice, Amount) values (id, amt);</a:t>
            </a:r>
          </a:p>
          <a:p>
            <a:r>
              <a:rPr lang="es-CO" altLang="en-US"/>
              <a:t>	SELECT App_Audit_Actions.Action_Id into action_id</a:t>
            </a:r>
          </a:p>
          <a:p>
            <a:r>
              <a:rPr lang="es-CO" altLang="en-US"/>
              <a:t>    FROM App_Audit_Actions</a:t>
            </a:r>
          </a:p>
          <a:p>
            <a:r>
              <a:rPr lang="es-CO" altLang="en-US"/>
              <a:t>    WHERE Action_Desc ="Credit Invoice";</a:t>
            </a:r>
          </a:p>
          <a:p>
            <a:r>
              <a:rPr lang="es-CO" altLang="en-US"/>
              <a:t>    </a:t>
            </a:r>
          </a:p>
          <a:p>
            <a:r>
              <a:rPr lang="es-CO" altLang="en-US"/>
              <a:t>    SELECT App_Data_Dictionary.Class_Id into class_id</a:t>
            </a:r>
          </a:p>
          <a:p>
            <a:r>
              <a:rPr lang="es-CO" altLang="en-US"/>
              <a:t>    FROM App_Data_Dictionary</a:t>
            </a:r>
          </a:p>
          <a:p>
            <a:r>
              <a:rPr lang="es-CO" altLang="en-US"/>
              <a:t>    WHERE Class_Desc ="Invoice";</a:t>
            </a:r>
          </a:p>
          <a:p>
            <a:r>
              <a:rPr lang="es-CO" altLang="en-US"/>
              <a:t>    </a:t>
            </a:r>
          </a:p>
          <a:p>
            <a:r>
              <a:rPr lang="es-CO" altLang="en-US"/>
              <a:t>    INSERT INTO App_Audit_Trail(Action_Id,Class_Id,Object_Id,Reason)</a:t>
            </a:r>
          </a:p>
          <a:p>
            <a:r>
              <a:rPr lang="es-CO" altLang="en-US"/>
              <a:t>	VALUES (action_id,class_id,id,reason);</a:t>
            </a:r>
          </a:p>
          <a:p>
            <a:r>
              <a:rPr lang="es-CO" altLang="en-US"/>
              <a:t>END $$</a:t>
            </a:r>
          </a:p>
          <a:p>
            <a:endParaRPr lang="es-CO" altLang="en-US"/>
          </a:p>
          <a:p>
            <a:endParaRPr lang="es-CO" altLang="en-US"/>
          </a:p>
          <a:p>
            <a:endParaRPr lang="es-CO" altLang="en-US"/>
          </a:p>
          <a:p>
            <a:r>
              <a:rPr lang="es-CO" altLang="en-US"/>
              <a:t>DELIMITER ;</a:t>
            </a:r>
          </a:p>
          <a:p>
            <a:r>
              <a:rPr lang="es-CO" altLang="en-US"/>
              <a:t>CALL pCredit_Invoice(1,-200,'Volume Discount');</a:t>
            </a:r>
          </a:p>
          <a:p>
            <a:endParaRPr lang="es-CO" altLang="en-US"/>
          </a:p>
          <a:p>
            <a:r>
              <a:rPr lang="es-CO" altLang="en-US"/>
              <a:t>SELECT * FROM App_Audit_Trail;</a:t>
            </a:r>
          </a:p>
        </p:txBody>
      </p:sp>
      <p:sp>
        <p:nvSpPr>
          <p:cNvPr id="4" name="Slide Number Placeholder 3"/>
          <p:cNvSpPr>
            <a:spLocks noGrp="1"/>
          </p:cNvSpPr>
          <p:nvPr>
            <p:ph type="sldNum" sz="quarter" idx="5"/>
          </p:nvPr>
        </p:nvSpPr>
        <p:spPr/>
        <p:txBody>
          <a:bodyPr/>
          <a:lstStyle/>
          <a:p>
            <a:fld id="{21B2AA4F-B828-4D7C-AFD3-893933DAFCB4}" type="slidenum">
              <a:rPr lang="en-US" smtClean="0"/>
              <a:t>21</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s-CO" altLang="en-US"/>
              <a:t>Nombre de columna</a:t>
            </a:r>
          </a:p>
          <a:p>
            <a:r>
              <a:rPr lang="es-CO" altLang="en-US"/>
              <a:t>Descripción</a:t>
            </a:r>
          </a:p>
          <a:p>
            <a:r>
              <a:rPr lang="es-CO" altLang="en-US"/>
              <a:t>CTL_INS_DTTM</a:t>
            </a:r>
          </a:p>
          <a:p>
            <a:r>
              <a:rPr lang="es-CO" altLang="en-US"/>
              <a:t>Contiene la fecha en que se creó el registro (fila)</a:t>
            </a:r>
          </a:p>
          <a:p>
            <a:r>
              <a:rPr lang="es-CO" altLang="en-US"/>
              <a:t>CTL_UPD_DTTM</a:t>
            </a:r>
          </a:p>
          <a:p>
            <a:r>
              <a:rPr lang="es-CO" altLang="en-US"/>
              <a:t>Contiene la fecha en que se modificó el registro</a:t>
            </a:r>
          </a:p>
          <a:p>
            <a:r>
              <a:rPr lang="es-CO" altLang="en-US"/>
              <a:t>CTL_UPD_USER</a:t>
            </a:r>
          </a:p>
          <a:p>
            <a:r>
              <a:rPr lang="es-CO" altLang="en-US"/>
              <a:t>Contiene el nombre de usuario que creó o modificó el registro</a:t>
            </a:r>
          </a:p>
          <a:p>
            <a:r>
              <a:rPr lang="es-CO" altLang="en-US"/>
              <a:t>CTL_REC_STAT</a:t>
            </a:r>
          </a:p>
          <a:p>
            <a:r>
              <a:rPr lang="es-CO" altLang="en-US"/>
              <a:t>Puede utilizarse para muchos propósitos como la seguridad (consulte los capítulos 5 y 6) o simplemente como un indicador para marcar el registro</a:t>
            </a:r>
          </a:p>
        </p:txBody>
      </p:sp>
      <p:sp>
        <p:nvSpPr>
          <p:cNvPr id="4" name="Slide Number Placeholder 3"/>
          <p:cNvSpPr>
            <a:spLocks noGrp="1"/>
          </p:cNvSpPr>
          <p:nvPr>
            <p:ph type="sldNum" sz="quarter" idx="5"/>
          </p:nvPr>
        </p:nvSpPr>
        <p:spPr/>
        <p:txBody>
          <a:bodyPr/>
          <a:lstStyle/>
          <a:p>
            <a:fld id="{21B2AA4F-B828-4D7C-AFD3-893933DAFCB4}" type="slidenum">
              <a:rPr lang="en-US" smtClean="0"/>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58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22</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59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60</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25</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85</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87</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26</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89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94</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96</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97</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27</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99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102</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103</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104</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105</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106</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107</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s-CO"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28</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109</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110</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111</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112</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113</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114</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s-CO"/>
              <a:t>COMMIT;</a:t>
            </a:r>
          </a:p>
        </p:txBody>
      </p:sp>
      <p:sp>
        <p:nvSpPr>
          <p:cNvPr id="4" name="Slide Number Placeholder 3"/>
          <p:cNvSpPr>
            <a:spLocks noGrp="1"/>
          </p:cNvSpPr>
          <p:nvPr>
            <p:ph type="sldNum" sz="quarter" idx="5"/>
          </p:nvPr>
        </p:nvSpPr>
        <p:spPr/>
        <p:txBody>
          <a:bodyPr/>
          <a:lstStyle/>
          <a:p>
            <a:fld id="{21B2AA4F-B828-4D7C-AFD3-893933DAFCB4}" type="slidenum">
              <a:rPr lang="en-US" smtClean="0"/>
              <a:t>115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040287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06344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163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39161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37333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541711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4248242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73381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94301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DE934FF-F4E1-47C5-9CA5-30A81DDE2BE4}"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2729815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DE934FF-F4E1-47C5-9CA5-30A81DDE2BE4}" type="datetimeFigureOut">
              <a:rPr lang="en-US" smtClean="0"/>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08992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3920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DE934FF-F4E1-47C5-9CA5-30A81DDE2BE4}" type="datetimeFigureOut">
              <a:rPr lang="en-US" smtClean="0"/>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407716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330695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DE934FF-F4E1-47C5-9CA5-30A81DDE2BE4}" type="datetimeFigureOut">
              <a:rPr lang="en-US" smtClean="0"/>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Tree>
    <p:extLst>
      <p:ext uri="{BB962C8B-B14F-4D97-AF65-F5344CB8AC3E}">
        <p14:creationId xmlns:p14="http://schemas.microsoft.com/office/powerpoint/2010/main" val="166330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‹Nº›</a:t>
            </a:fld>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t>10/5/2017</a:t>
            </a:fld>
            <a:endParaRPr lang="en-US"/>
          </a:p>
        </p:txBody>
      </p:sp>
    </p:spTree>
    <p:extLst>
      <p:ext uri="{BB962C8B-B14F-4D97-AF65-F5344CB8AC3E}">
        <p14:creationId xmlns:p14="http://schemas.microsoft.com/office/powerpoint/2010/main" val="3909850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E934FF-F4E1-47C5-9CA5-30A81DDE2BE4}" type="datetimeFigureOut">
              <a:rPr lang="en-US" smtClean="0"/>
              <a:t>10/5/2017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3561BA9-CDCF-4958-B8AB-66F3BF063E13}" type="slidenum">
              <a:rPr lang="en-US" smtClean="0"/>
              <a:t>‹Nº›</a:t>
            </a:fld>
            <a:endParaRPr lang="en-US"/>
          </a:p>
        </p:txBody>
      </p:sp>
    </p:spTree>
    <p:extLst>
      <p:ext uri="{BB962C8B-B14F-4D97-AF65-F5344CB8AC3E}">
        <p14:creationId xmlns:p14="http://schemas.microsoft.com/office/powerpoint/2010/main" val="27012880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9947" y="893752"/>
            <a:ext cx="7766936" cy="2517004"/>
          </a:xfrm>
        </p:spPr>
        <p:txBody>
          <a:bodyPr>
            <a:normAutofit fontScale="90000"/>
          </a:bodyPr>
          <a:lstStyle/>
          <a:p>
            <a:pPr algn="ctr"/>
            <a:r>
              <a:rPr lang="x-none" altLang="es-CO" dirty="0"/>
              <a:t>Auditoría –Implementación</a:t>
            </a:r>
            <a:br>
              <a:rPr lang="es-CO" altLang="es-CO" dirty="0"/>
            </a:br>
            <a:r>
              <a:rPr lang="x-none" altLang="es-CO" dirty="0"/>
              <a:t> de Modelos</a:t>
            </a:r>
          </a:p>
        </p:txBody>
      </p:sp>
      <p:sp>
        <p:nvSpPr>
          <p:cNvPr id="3" name="Subtitle 2"/>
          <p:cNvSpPr>
            <a:spLocks noGrp="1"/>
          </p:cNvSpPr>
          <p:nvPr>
            <p:ph type="subTitle" idx="1"/>
          </p:nvPr>
        </p:nvSpPr>
        <p:spPr>
          <a:xfrm>
            <a:off x="1507067" y="4050833"/>
            <a:ext cx="7766936" cy="1848522"/>
          </a:xfrm>
        </p:spPr>
        <p:txBody>
          <a:bodyPr>
            <a:normAutofit/>
          </a:bodyPr>
          <a:lstStyle/>
          <a:p>
            <a:pPr algn="ctr"/>
            <a:r>
              <a:rPr lang="x-none" altLang="es-CO" sz="2000" dirty="0">
                <a:solidFill>
                  <a:schemeClr val="tx1"/>
                </a:solidFill>
              </a:rPr>
              <a:t>Seguridad de Base de Datos</a:t>
            </a:r>
          </a:p>
          <a:p>
            <a:pPr algn="ctr"/>
            <a:r>
              <a:rPr lang="x-none" altLang="es-CO" sz="2000" dirty="0">
                <a:solidFill>
                  <a:schemeClr val="tx1"/>
                </a:solidFill>
              </a:rPr>
              <a:t>Jhon Edisson Villarreal Padilla</a:t>
            </a:r>
          </a:p>
          <a:p>
            <a:pPr algn="ctr"/>
            <a:r>
              <a:rPr lang="x-none" altLang="es-CO" sz="2000" dirty="0">
                <a:solidFill>
                  <a:schemeClr val="tx1"/>
                </a:solidFill>
              </a:rPr>
              <a:t>jhon.villarrealp@gmail.com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sp>
        <p:nvSpPr>
          <p:cNvPr id="3" name="Content Placeholder 2"/>
          <p:cNvSpPr>
            <a:spLocks noGrp="1"/>
          </p:cNvSpPr>
          <p:nvPr>
            <p:ph idx="1"/>
          </p:nvPr>
        </p:nvSpPr>
        <p:spPr/>
        <p:txBody>
          <a:bodyPr>
            <a:normAutofit/>
          </a:bodyPr>
          <a:lstStyle/>
          <a:p>
            <a:pPr marL="0" indent="0" algn="just">
              <a:buNone/>
            </a:pPr>
            <a:r>
              <a:rPr sz="1800">
                <a:latin typeface="Verdana" charset="0"/>
              </a:rPr>
              <a:t>Los </a:t>
            </a:r>
            <a:r>
              <a:rPr lang="x-none" sz="1800">
                <a:latin typeface="Verdana" charset="0"/>
              </a:rPr>
              <a:t>Triggers </a:t>
            </a:r>
            <a:r>
              <a:rPr sz="1800">
                <a:latin typeface="Verdana" charset="0"/>
              </a:rPr>
              <a:t>se utilizan principalmente para :</a:t>
            </a:r>
          </a:p>
          <a:p>
            <a:pPr marL="0" indent="0" algn="just">
              <a:buNone/>
            </a:pPr>
            <a:endParaRPr sz="1800">
              <a:latin typeface="Verdana" charset="0"/>
            </a:endParaRPr>
          </a:p>
          <a:p>
            <a:pPr marL="285750" indent="-285750" algn="just"/>
            <a:r>
              <a:rPr sz="1800">
                <a:latin typeface="Verdana" charset="0"/>
              </a:rPr>
              <a:t>Realizar auditorías (este es su uso principal)</a:t>
            </a:r>
          </a:p>
          <a:p>
            <a:pPr marL="285750" indent="-285750" algn="just"/>
            <a:r>
              <a:rPr sz="1800">
                <a:latin typeface="Verdana" charset="0"/>
              </a:rPr>
              <a:t>Evitar la inserción de datos no válidos en las tablas (pero no para validar los datos)</a:t>
            </a:r>
          </a:p>
          <a:p>
            <a:pPr marL="285750" indent="-285750" algn="just"/>
            <a:r>
              <a:rPr sz="1800">
                <a:latin typeface="Verdana" charset="0"/>
              </a:rPr>
              <a:t>Implementación de reglas de negocio (esto no se recomienda especialmente si la regla de negocios es compleja)</a:t>
            </a:r>
          </a:p>
          <a:p>
            <a:pPr marL="285750" indent="-285750" algn="just"/>
            <a:r>
              <a:rPr sz="1800">
                <a:latin typeface="Verdana" charset="0"/>
              </a:rPr>
              <a:t>Generación de valores para columnas</a:t>
            </a:r>
          </a:p>
          <a:p>
            <a:pPr marL="285750" indent="-285750" algn="just"/>
            <a:endParaRPr sz="1800">
              <a:latin typeface="Verdana"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182596" y="1930400"/>
            <a:ext cx="6627107" cy="450893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2354701" y="1725597"/>
            <a:ext cx="6759802" cy="5004687"/>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552272" y="1727969"/>
            <a:ext cx="6365586" cy="489828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1910573" y="1930400"/>
            <a:ext cx="7085944" cy="4529661"/>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904005" y="2308574"/>
            <a:ext cx="8596312" cy="3034859"/>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677863" y="2458652"/>
            <a:ext cx="9724666" cy="371653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4" name="Content Placeholder 3"/>
          <p:cNvPicPr>
            <a:picLocks noGrp="1" noChangeAspect="1"/>
          </p:cNvPicPr>
          <p:nvPr>
            <p:ph idx="1"/>
          </p:nvPr>
        </p:nvPicPr>
        <p:blipFill>
          <a:blip r:embed="rId3"/>
          <a:stretch>
            <a:fillRect/>
          </a:stretch>
        </p:blipFill>
        <p:spPr>
          <a:xfrm>
            <a:off x="677334" y="2471875"/>
            <a:ext cx="9727801" cy="288670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5" name="Content Placeholder 4"/>
          <p:cNvPicPr>
            <a:picLocks noGrp="1" noChangeAspect="1"/>
          </p:cNvPicPr>
          <p:nvPr>
            <p:ph idx="1"/>
          </p:nvPr>
        </p:nvPicPr>
        <p:blipFill>
          <a:blip r:embed="rId3"/>
          <a:stretch>
            <a:fillRect/>
          </a:stretch>
        </p:blipFill>
        <p:spPr>
          <a:xfrm>
            <a:off x="677863" y="2834574"/>
            <a:ext cx="8596312" cy="253346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4" name="Content Placeholder 3"/>
          <p:cNvPicPr>
            <a:picLocks noGrp="1" noChangeAspect="1"/>
          </p:cNvPicPr>
          <p:nvPr>
            <p:ph idx="1"/>
          </p:nvPr>
        </p:nvPicPr>
        <p:blipFill>
          <a:blip r:embed="rId3"/>
          <a:stretch>
            <a:fillRect/>
          </a:stretch>
        </p:blipFill>
        <p:spPr>
          <a:xfrm>
            <a:off x="677863" y="2161895"/>
            <a:ext cx="8596312" cy="387882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Auditar Errores de aplicación con Oracle</a:t>
            </a:r>
          </a:p>
        </p:txBody>
      </p:sp>
      <p:pic>
        <p:nvPicPr>
          <p:cNvPr id="5" name="Content Placeholder 4"/>
          <p:cNvPicPr>
            <a:picLocks noGrp="1" noChangeAspect="1"/>
          </p:cNvPicPr>
          <p:nvPr>
            <p:ph idx="1"/>
          </p:nvPr>
        </p:nvPicPr>
        <p:blipFill>
          <a:blip r:embed="rId3"/>
          <a:srcRect b="49234"/>
          <a:stretch>
            <a:fillRect/>
          </a:stretch>
        </p:blipFill>
        <p:spPr>
          <a:xfrm>
            <a:off x="949047" y="1805961"/>
            <a:ext cx="8933929" cy="40933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sp>
        <p:nvSpPr>
          <p:cNvPr id="3" name="Content Placeholder 2"/>
          <p:cNvSpPr>
            <a:spLocks noGrp="1"/>
          </p:cNvSpPr>
          <p:nvPr>
            <p:ph idx="1"/>
          </p:nvPr>
        </p:nvSpPr>
        <p:spPr/>
        <p:txBody>
          <a:bodyPr>
            <a:normAutofit/>
          </a:bodyPr>
          <a:lstStyle/>
          <a:p>
            <a:pPr marL="0" indent="0" algn="just">
              <a:buNone/>
            </a:pPr>
            <a:endParaRPr sz="1800">
              <a:latin typeface="Verdana" charset="0"/>
            </a:endParaRPr>
          </a:p>
          <a:p>
            <a:pPr marL="285750" indent="-285750" algn="just"/>
            <a:endParaRPr sz="1800">
              <a:latin typeface="Verdana" charset="0"/>
            </a:endParaRPr>
          </a:p>
        </p:txBody>
      </p:sp>
      <p:pic>
        <p:nvPicPr>
          <p:cNvPr id="4" name="Picture 3"/>
          <p:cNvPicPr>
            <a:picLocks noChangeAspect="1"/>
          </p:cNvPicPr>
          <p:nvPr/>
        </p:nvPicPr>
        <p:blipFill>
          <a:blip r:embed="rId3"/>
          <a:srcRect l="39072" t="23959" r="14989" b="53156"/>
          <a:stretch>
            <a:fillRect/>
          </a:stretch>
        </p:blipFill>
        <p:spPr>
          <a:xfrm>
            <a:off x="332843" y="2073295"/>
            <a:ext cx="10526395" cy="294957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5" name="Content Placeholder 4"/>
          <p:cNvPicPr>
            <a:picLocks noGrp="1" noChangeAspect="1"/>
          </p:cNvPicPr>
          <p:nvPr>
            <p:ph idx="1"/>
          </p:nvPr>
        </p:nvPicPr>
        <p:blipFill>
          <a:blip r:embed="rId3"/>
          <a:stretch>
            <a:fillRect/>
          </a:stretch>
        </p:blipFill>
        <p:spPr>
          <a:xfrm>
            <a:off x="1818968" y="1270000"/>
            <a:ext cx="5799189" cy="523341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4" name="Content Placeholder 3"/>
          <p:cNvPicPr>
            <a:picLocks noGrp="1" noChangeAspect="1"/>
          </p:cNvPicPr>
          <p:nvPr>
            <p:ph idx="1"/>
          </p:nvPr>
        </p:nvPicPr>
        <p:blipFill>
          <a:blip r:embed="rId3"/>
          <a:srcRect b="55727"/>
          <a:stretch>
            <a:fillRect/>
          </a:stretch>
        </p:blipFill>
        <p:spPr>
          <a:xfrm>
            <a:off x="1848464" y="1628979"/>
            <a:ext cx="6630711" cy="4290377"/>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95" y="136013"/>
            <a:ext cx="8596668" cy="1320800"/>
          </a:xfrm>
        </p:spPr>
        <p:txBody>
          <a:bodyPr>
            <a:normAutofit/>
          </a:bodyPr>
          <a:lstStyle/>
          <a:p>
            <a:r>
              <a:rPr lang="x-none" altLang="es-CO" dirty="0"/>
              <a:t>Auditar Errores de aplicación con Oracle</a:t>
            </a:r>
          </a:p>
        </p:txBody>
      </p:sp>
      <p:pic>
        <p:nvPicPr>
          <p:cNvPr id="4" name="Content Placeholder 3"/>
          <p:cNvPicPr>
            <a:picLocks noGrp="1" noChangeAspect="1"/>
          </p:cNvPicPr>
          <p:nvPr>
            <p:ph idx="1"/>
          </p:nvPr>
        </p:nvPicPr>
        <p:blipFill>
          <a:blip r:embed="rId3"/>
          <a:stretch>
            <a:fillRect/>
          </a:stretch>
        </p:blipFill>
        <p:spPr>
          <a:xfrm>
            <a:off x="3198759" y="796413"/>
            <a:ext cx="4088486" cy="597484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195007"/>
            <a:ext cx="8596668" cy="1320800"/>
          </a:xfrm>
        </p:spPr>
        <p:txBody>
          <a:bodyPr>
            <a:normAutofit/>
          </a:bodyPr>
          <a:lstStyle/>
          <a:p>
            <a:r>
              <a:rPr lang="x-none" altLang="es-CO" dirty="0"/>
              <a:t>Auditar Errores de aplicación con Oracle</a:t>
            </a:r>
          </a:p>
        </p:txBody>
      </p:sp>
      <p:pic>
        <p:nvPicPr>
          <p:cNvPr id="5" name="Content Placeholder 4"/>
          <p:cNvPicPr>
            <a:picLocks noGrp="1" noChangeAspect="1"/>
          </p:cNvPicPr>
          <p:nvPr>
            <p:ph idx="1"/>
          </p:nvPr>
        </p:nvPicPr>
        <p:blipFill>
          <a:blip r:embed="rId3"/>
          <a:stretch>
            <a:fillRect/>
          </a:stretch>
        </p:blipFill>
        <p:spPr>
          <a:xfrm>
            <a:off x="2421300" y="855407"/>
            <a:ext cx="6140716" cy="546673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7" name="Content Placeholder 6"/>
          <p:cNvPicPr>
            <a:picLocks noGrp="1" noChangeAspect="1"/>
          </p:cNvPicPr>
          <p:nvPr>
            <p:ph idx="1"/>
          </p:nvPr>
        </p:nvPicPr>
        <p:blipFill rotWithShape="1">
          <a:blip r:embed="rId3"/>
          <a:srcRect l="28471" t="36289" r="33484" b="36607"/>
          <a:stretch/>
        </p:blipFill>
        <p:spPr>
          <a:xfrm>
            <a:off x="1170038" y="2015614"/>
            <a:ext cx="8022851" cy="321514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s-CO"/>
              <a:t>Auditar Errores de aplicación con Oracle</a:t>
            </a:r>
          </a:p>
        </p:txBody>
      </p:sp>
      <p:pic>
        <p:nvPicPr>
          <p:cNvPr id="4" name="Content Placeholder 3"/>
          <p:cNvPicPr>
            <a:picLocks noGrp="1" noChangeAspect="1"/>
          </p:cNvPicPr>
          <p:nvPr>
            <p:ph idx="1"/>
          </p:nvPr>
        </p:nvPicPr>
        <p:blipFill>
          <a:blip r:embed="rId3"/>
          <a:stretch>
            <a:fillRect/>
          </a:stretch>
        </p:blipFill>
        <p:spPr>
          <a:xfrm>
            <a:off x="677334" y="2123768"/>
            <a:ext cx="9383935" cy="3285984"/>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a:t>Resumen</a:t>
            </a:r>
          </a:p>
        </p:txBody>
      </p:sp>
      <p:sp>
        <p:nvSpPr>
          <p:cNvPr id="3" name="Content Placeholder 2"/>
          <p:cNvSpPr>
            <a:spLocks noGrp="1"/>
          </p:cNvSpPr>
          <p:nvPr>
            <p:ph idx="1"/>
          </p:nvPr>
        </p:nvSpPr>
        <p:spPr>
          <a:xfrm>
            <a:off x="677334" y="1691149"/>
            <a:ext cx="9695698" cy="4350214"/>
          </a:xfrm>
        </p:spPr>
        <p:txBody>
          <a:bodyPr>
            <a:normAutofit/>
          </a:bodyPr>
          <a:lstStyle/>
          <a:p>
            <a:pPr algn="just"/>
            <a:r>
              <a:rPr lang="x-none" sz="1800" dirty="0">
                <a:latin typeface="Verdana" charset="0"/>
              </a:rPr>
              <a:t>P</a:t>
            </a:r>
            <a:r>
              <a:rPr sz="1800" dirty="0" err="1">
                <a:latin typeface="Verdana" charset="0"/>
              </a:rPr>
              <a:t>ara</a:t>
            </a:r>
            <a:r>
              <a:rPr sz="1800" dirty="0">
                <a:latin typeface="Verdana" charset="0"/>
              </a:rPr>
              <a:t> </a:t>
            </a:r>
            <a:r>
              <a:rPr sz="1800" dirty="0" err="1">
                <a:latin typeface="Verdana" charset="0"/>
              </a:rPr>
              <a:t>auditar</a:t>
            </a:r>
            <a:r>
              <a:rPr sz="1800" dirty="0">
                <a:latin typeface="Verdana" charset="0"/>
              </a:rPr>
              <a:t> </a:t>
            </a:r>
            <a:r>
              <a:rPr sz="1800" dirty="0" err="1">
                <a:latin typeface="Verdana" charset="0"/>
              </a:rPr>
              <a:t>declaraciones</a:t>
            </a:r>
            <a:r>
              <a:rPr sz="1800" dirty="0">
                <a:latin typeface="Verdana" charset="0"/>
              </a:rPr>
              <a:t> DML </a:t>
            </a:r>
            <a:r>
              <a:rPr lang="x-none" sz="1800" dirty="0">
                <a:latin typeface="Verdana" charset="0"/>
              </a:rPr>
              <a:t>se tienen dos enfoques</a:t>
            </a:r>
            <a:r>
              <a:rPr sz="1800" dirty="0">
                <a:latin typeface="Verdana" charset="0"/>
              </a:rPr>
              <a:t>. El primer </a:t>
            </a:r>
            <a:r>
              <a:rPr sz="1800" dirty="0" err="1">
                <a:latin typeface="Verdana" charset="0"/>
              </a:rPr>
              <a:t>enfoque</a:t>
            </a:r>
            <a:r>
              <a:rPr sz="1800" dirty="0">
                <a:latin typeface="Verdana" charset="0"/>
              </a:rPr>
              <a:t> </a:t>
            </a:r>
            <a:r>
              <a:rPr sz="1800" dirty="0" err="1">
                <a:latin typeface="Verdana" charset="0"/>
              </a:rPr>
              <a:t>consiste</a:t>
            </a:r>
            <a:r>
              <a:rPr sz="1800" dirty="0">
                <a:latin typeface="Verdana" charset="0"/>
              </a:rPr>
              <a:t> </a:t>
            </a:r>
            <a:r>
              <a:rPr sz="1800" dirty="0" err="1">
                <a:latin typeface="Verdana" charset="0"/>
              </a:rPr>
              <a:t>en</a:t>
            </a:r>
            <a:r>
              <a:rPr sz="1800" dirty="0">
                <a:latin typeface="Verdana" charset="0"/>
              </a:rPr>
              <a:t> </a:t>
            </a:r>
            <a:r>
              <a:rPr sz="1800" dirty="0" err="1">
                <a:latin typeface="Verdana" charset="0"/>
              </a:rPr>
              <a:t>establecer</a:t>
            </a:r>
            <a:r>
              <a:rPr sz="1800" dirty="0">
                <a:latin typeface="Verdana" charset="0"/>
              </a:rPr>
              <a:t> </a:t>
            </a:r>
            <a:r>
              <a:rPr sz="1800" dirty="0" err="1">
                <a:latin typeface="Verdana" charset="0"/>
              </a:rPr>
              <a:t>una</a:t>
            </a:r>
            <a:r>
              <a:rPr sz="1800" dirty="0">
                <a:latin typeface="Verdana" charset="0"/>
              </a:rPr>
              <a:t> </a:t>
            </a:r>
            <a:r>
              <a:rPr sz="1800" dirty="0" err="1">
                <a:latin typeface="Verdana" charset="0"/>
              </a:rPr>
              <a:t>pista</a:t>
            </a:r>
            <a:r>
              <a:rPr sz="1800" dirty="0">
                <a:latin typeface="Verdana" charset="0"/>
              </a:rPr>
              <a:t> de </a:t>
            </a:r>
            <a:r>
              <a:rPr sz="1800" dirty="0" err="1">
                <a:latin typeface="Verdana" charset="0"/>
              </a:rPr>
              <a:t>auditoría</a:t>
            </a:r>
            <a:r>
              <a:rPr sz="1800" dirty="0">
                <a:latin typeface="Verdana" charset="0"/>
              </a:rPr>
              <a:t> para las </a:t>
            </a:r>
            <a:r>
              <a:rPr sz="1800" dirty="0" err="1">
                <a:latin typeface="Verdana" charset="0"/>
              </a:rPr>
              <a:t>actividades</a:t>
            </a:r>
            <a:r>
              <a:rPr sz="1800" dirty="0">
                <a:latin typeface="Verdana" charset="0"/>
              </a:rPr>
              <a:t> de DML que se </a:t>
            </a:r>
            <a:r>
              <a:rPr sz="1800" dirty="0" err="1">
                <a:latin typeface="Verdana" charset="0"/>
              </a:rPr>
              <a:t>producen</a:t>
            </a:r>
            <a:r>
              <a:rPr sz="1800" dirty="0">
                <a:latin typeface="Verdana" charset="0"/>
              </a:rPr>
              <a:t> </a:t>
            </a:r>
            <a:r>
              <a:rPr sz="1800" dirty="0" err="1">
                <a:latin typeface="Verdana" charset="0"/>
              </a:rPr>
              <a:t>en</a:t>
            </a:r>
            <a:r>
              <a:rPr sz="1800" dirty="0">
                <a:latin typeface="Verdana" charset="0"/>
              </a:rPr>
              <a:t> </a:t>
            </a:r>
            <a:r>
              <a:rPr sz="1800" dirty="0" err="1">
                <a:latin typeface="Verdana" charset="0"/>
              </a:rPr>
              <a:t>tablas</a:t>
            </a:r>
            <a:r>
              <a:rPr sz="1800" dirty="0">
                <a:latin typeface="Verdana" charset="0"/>
              </a:rPr>
              <a:t>. El </a:t>
            </a:r>
            <a:r>
              <a:rPr sz="1800" dirty="0" err="1">
                <a:latin typeface="Verdana" charset="0"/>
              </a:rPr>
              <a:t>segundo</a:t>
            </a:r>
            <a:r>
              <a:rPr sz="1800" dirty="0">
                <a:latin typeface="Verdana" charset="0"/>
              </a:rPr>
              <a:t> </a:t>
            </a:r>
            <a:r>
              <a:rPr sz="1800" dirty="0" err="1">
                <a:latin typeface="Verdana" charset="0"/>
              </a:rPr>
              <a:t>método</a:t>
            </a:r>
            <a:r>
              <a:rPr sz="1800" dirty="0">
                <a:latin typeface="Verdana" charset="0"/>
              </a:rPr>
              <a:t> </a:t>
            </a:r>
            <a:r>
              <a:rPr sz="1800" dirty="0" err="1">
                <a:latin typeface="Verdana" charset="0"/>
              </a:rPr>
              <a:t>consiste</a:t>
            </a:r>
            <a:r>
              <a:rPr sz="1800" dirty="0">
                <a:latin typeface="Verdana" charset="0"/>
              </a:rPr>
              <a:t> </a:t>
            </a:r>
            <a:r>
              <a:rPr sz="1800" dirty="0" err="1">
                <a:latin typeface="Verdana" charset="0"/>
              </a:rPr>
              <a:t>en</a:t>
            </a:r>
            <a:r>
              <a:rPr sz="1800" dirty="0">
                <a:latin typeface="Verdana" charset="0"/>
              </a:rPr>
              <a:t> registrar </a:t>
            </a:r>
            <a:r>
              <a:rPr sz="1800" dirty="0" err="1">
                <a:latin typeface="Verdana" charset="0"/>
              </a:rPr>
              <a:t>todos</a:t>
            </a:r>
            <a:r>
              <a:rPr sz="1800" dirty="0">
                <a:latin typeface="Verdana" charset="0"/>
              </a:rPr>
              <a:t> </a:t>
            </a:r>
            <a:r>
              <a:rPr sz="1800" dirty="0" err="1">
                <a:latin typeface="Verdana" charset="0"/>
              </a:rPr>
              <a:t>los</a:t>
            </a:r>
            <a:r>
              <a:rPr sz="1800" dirty="0">
                <a:latin typeface="Verdana" charset="0"/>
              </a:rPr>
              <a:t> </a:t>
            </a:r>
            <a:r>
              <a:rPr sz="1800" dirty="0" err="1">
                <a:latin typeface="Verdana" charset="0"/>
              </a:rPr>
              <a:t>valores</a:t>
            </a:r>
            <a:r>
              <a:rPr sz="1800" dirty="0">
                <a:latin typeface="Verdana" charset="0"/>
              </a:rPr>
              <a:t> de </a:t>
            </a:r>
            <a:r>
              <a:rPr sz="1800" dirty="0" err="1">
                <a:latin typeface="Verdana" charset="0"/>
              </a:rPr>
              <a:t>columna</a:t>
            </a:r>
            <a:r>
              <a:rPr sz="1800" dirty="0">
                <a:latin typeface="Verdana" charset="0"/>
              </a:rPr>
              <a:t> antes o </a:t>
            </a:r>
            <a:r>
              <a:rPr sz="1800" dirty="0" err="1">
                <a:latin typeface="Verdana" charset="0"/>
              </a:rPr>
              <a:t>después</a:t>
            </a:r>
            <a:r>
              <a:rPr sz="1800" dirty="0">
                <a:latin typeface="Verdana" charset="0"/>
              </a:rPr>
              <a:t> de </a:t>
            </a:r>
            <a:r>
              <a:rPr sz="1800" dirty="0" err="1">
                <a:latin typeface="Verdana" charset="0"/>
              </a:rPr>
              <a:t>aplicar</a:t>
            </a:r>
            <a:r>
              <a:rPr sz="1800" dirty="0">
                <a:latin typeface="Verdana" charset="0"/>
              </a:rPr>
              <a:t> la </a:t>
            </a:r>
            <a:r>
              <a:rPr sz="1800" dirty="0" err="1">
                <a:latin typeface="Verdana" charset="0"/>
              </a:rPr>
              <a:t>sentencia</a:t>
            </a:r>
            <a:r>
              <a:rPr sz="1800" dirty="0">
                <a:latin typeface="Verdana" charset="0"/>
              </a:rPr>
              <a:t> DML a la </a:t>
            </a:r>
            <a:r>
              <a:rPr sz="1800" dirty="0" err="1">
                <a:latin typeface="Verdana" charset="0"/>
              </a:rPr>
              <a:t>tabla</a:t>
            </a:r>
            <a:r>
              <a:rPr sz="1800" dirty="0">
                <a:latin typeface="Verdana" charset="0"/>
              </a:rPr>
              <a:t>.</a:t>
            </a:r>
          </a:p>
          <a:p>
            <a:pPr algn="just"/>
            <a:r>
              <a:rPr sz="1800" dirty="0">
                <a:latin typeface="Verdana" charset="0"/>
              </a:rPr>
              <a:t>La </a:t>
            </a:r>
            <a:r>
              <a:rPr sz="1800" dirty="0" err="1">
                <a:latin typeface="Verdana" charset="0"/>
              </a:rPr>
              <a:t>grabación</a:t>
            </a:r>
            <a:r>
              <a:rPr sz="1800" dirty="0">
                <a:latin typeface="Verdana" charset="0"/>
              </a:rPr>
              <a:t> del valor anterior de la (s) </a:t>
            </a:r>
            <a:r>
              <a:rPr sz="1800" dirty="0" err="1">
                <a:latin typeface="Verdana" charset="0"/>
              </a:rPr>
              <a:t>columna</a:t>
            </a:r>
            <a:r>
              <a:rPr sz="1800" dirty="0">
                <a:latin typeface="Verdana" charset="0"/>
              </a:rPr>
              <a:t> (s) </a:t>
            </a:r>
            <a:r>
              <a:rPr sz="1800" dirty="0" err="1">
                <a:latin typeface="Verdana" charset="0"/>
              </a:rPr>
              <a:t>modificada</a:t>
            </a:r>
            <a:r>
              <a:rPr sz="1800" dirty="0">
                <a:latin typeface="Verdana" charset="0"/>
              </a:rPr>
              <a:t> (s) se </a:t>
            </a:r>
            <a:r>
              <a:rPr sz="1800" dirty="0" err="1">
                <a:latin typeface="Verdana" charset="0"/>
              </a:rPr>
              <a:t>denomina</a:t>
            </a:r>
            <a:r>
              <a:rPr sz="1800" dirty="0">
                <a:latin typeface="Verdana" charset="0"/>
              </a:rPr>
              <a:t> </a:t>
            </a:r>
            <a:r>
              <a:rPr sz="1800" dirty="0" err="1">
                <a:latin typeface="Verdana" charset="0"/>
              </a:rPr>
              <a:t>auditoría</a:t>
            </a:r>
            <a:r>
              <a:rPr sz="1800" dirty="0">
                <a:latin typeface="Verdana" charset="0"/>
              </a:rPr>
              <a:t> a </a:t>
            </a:r>
            <a:r>
              <a:rPr sz="1800" dirty="0" err="1">
                <a:latin typeface="Verdana" charset="0"/>
              </a:rPr>
              <a:t>nivel</a:t>
            </a:r>
            <a:r>
              <a:rPr sz="1800" dirty="0">
                <a:latin typeface="Verdana" charset="0"/>
              </a:rPr>
              <a:t> de </a:t>
            </a:r>
            <a:r>
              <a:rPr sz="1800" dirty="0" err="1">
                <a:latin typeface="Verdana" charset="0"/>
              </a:rPr>
              <a:t>columna</a:t>
            </a:r>
            <a:r>
              <a:rPr sz="1800" dirty="0">
                <a:latin typeface="Verdana" charset="0"/>
              </a:rPr>
              <a:t>.</a:t>
            </a:r>
          </a:p>
          <a:p>
            <a:pPr algn="just"/>
            <a:r>
              <a:rPr sz="1800" dirty="0" err="1">
                <a:latin typeface="Verdana" charset="0"/>
              </a:rPr>
              <a:t>En</a:t>
            </a:r>
            <a:r>
              <a:rPr sz="1800" dirty="0">
                <a:latin typeface="Verdana" charset="0"/>
              </a:rPr>
              <a:t> Oracle, la </a:t>
            </a:r>
            <a:r>
              <a:rPr sz="1800" dirty="0" err="1">
                <a:latin typeface="Verdana" charset="0"/>
              </a:rPr>
              <a:t>auditoría</a:t>
            </a:r>
            <a:r>
              <a:rPr sz="1800" dirty="0">
                <a:latin typeface="Verdana" charset="0"/>
              </a:rPr>
              <a:t> a </a:t>
            </a:r>
            <a:r>
              <a:rPr sz="1800" dirty="0" err="1">
                <a:latin typeface="Verdana" charset="0"/>
              </a:rPr>
              <a:t>nivel</a:t>
            </a:r>
            <a:r>
              <a:rPr sz="1800" dirty="0">
                <a:latin typeface="Verdana" charset="0"/>
              </a:rPr>
              <a:t> de </a:t>
            </a:r>
            <a:r>
              <a:rPr sz="1800" dirty="0" err="1">
                <a:latin typeface="Verdana" charset="0"/>
              </a:rPr>
              <a:t>columna</a:t>
            </a:r>
            <a:r>
              <a:rPr sz="1800" dirty="0">
                <a:latin typeface="Verdana" charset="0"/>
              </a:rPr>
              <a:t> se </a:t>
            </a:r>
            <a:r>
              <a:rPr sz="1800" dirty="0" err="1">
                <a:latin typeface="Verdana" charset="0"/>
              </a:rPr>
              <a:t>conoce</a:t>
            </a:r>
            <a:r>
              <a:rPr sz="1800" dirty="0">
                <a:latin typeface="Verdana" charset="0"/>
              </a:rPr>
              <a:t> como </a:t>
            </a:r>
            <a:r>
              <a:rPr sz="1800" dirty="0" err="1">
                <a:latin typeface="Verdana" charset="0"/>
              </a:rPr>
              <a:t>auditoría</a:t>
            </a:r>
            <a:r>
              <a:rPr sz="1800" dirty="0">
                <a:latin typeface="Verdana" charset="0"/>
              </a:rPr>
              <a:t> </a:t>
            </a:r>
            <a:r>
              <a:rPr lang="x-none" sz="1800" dirty="0">
                <a:latin typeface="Verdana" charset="0"/>
              </a:rPr>
              <a:t>fina</a:t>
            </a:r>
            <a:r>
              <a:rPr sz="1800" dirty="0">
                <a:latin typeface="Verdana" charset="0"/>
              </a:rPr>
              <a:t> (FGA).</a:t>
            </a:r>
          </a:p>
          <a:p>
            <a:pPr algn="just"/>
            <a:r>
              <a:rPr sz="1800" dirty="0">
                <a:latin typeface="Verdana" charset="0"/>
              </a:rPr>
              <a:t>La </a:t>
            </a:r>
            <a:r>
              <a:rPr sz="1800" dirty="0" err="1">
                <a:latin typeface="Verdana" charset="0"/>
              </a:rPr>
              <a:t>auditoría</a:t>
            </a:r>
            <a:r>
              <a:rPr sz="1800" dirty="0">
                <a:latin typeface="Verdana" charset="0"/>
              </a:rPr>
              <a:t> de </a:t>
            </a:r>
            <a:r>
              <a:rPr sz="1800" dirty="0" err="1">
                <a:latin typeface="Verdana" charset="0"/>
              </a:rPr>
              <a:t>los</a:t>
            </a:r>
            <a:r>
              <a:rPr sz="1800" dirty="0">
                <a:latin typeface="Verdana" charset="0"/>
              </a:rPr>
              <a:t> </a:t>
            </a:r>
            <a:r>
              <a:rPr sz="1800" dirty="0" err="1">
                <a:latin typeface="Verdana" charset="0"/>
              </a:rPr>
              <a:t>cambios</a:t>
            </a:r>
            <a:r>
              <a:rPr sz="1800" dirty="0">
                <a:latin typeface="Verdana" charset="0"/>
              </a:rPr>
              <a:t> DML se </a:t>
            </a:r>
            <a:r>
              <a:rPr sz="1800" dirty="0" err="1">
                <a:latin typeface="Verdana" charset="0"/>
              </a:rPr>
              <a:t>utiliza</a:t>
            </a:r>
            <a:r>
              <a:rPr sz="1800" dirty="0">
                <a:latin typeface="Verdana" charset="0"/>
              </a:rPr>
              <a:t> </a:t>
            </a:r>
            <a:r>
              <a:rPr sz="1800" dirty="0" err="1">
                <a:latin typeface="Verdana" charset="0"/>
              </a:rPr>
              <a:t>ampliamente</a:t>
            </a:r>
            <a:r>
              <a:rPr sz="1800" dirty="0">
                <a:latin typeface="Verdana" charset="0"/>
              </a:rPr>
              <a:t> </a:t>
            </a:r>
            <a:r>
              <a:rPr sz="1800" dirty="0" err="1">
                <a:latin typeface="Verdana" charset="0"/>
              </a:rPr>
              <a:t>dondequiera</a:t>
            </a:r>
            <a:r>
              <a:rPr sz="1800" dirty="0">
                <a:latin typeface="Verdana" charset="0"/>
              </a:rPr>
              <a:t> que </a:t>
            </a:r>
            <a:r>
              <a:rPr sz="1800" dirty="0" err="1">
                <a:latin typeface="Verdana" charset="0"/>
              </a:rPr>
              <a:t>existan</a:t>
            </a:r>
            <a:r>
              <a:rPr sz="1800" dirty="0">
                <a:latin typeface="Verdana" charset="0"/>
              </a:rPr>
              <a:t> </a:t>
            </a:r>
            <a:r>
              <a:rPr sz="1800" dirty="0" err="1">
                <a:latin typeface="Verdana" charset="0"/>
              </a:rPr>
              <a:t>datos</a:t>
            </a:r>
            <a:r>
              <a:rPr sz="1800" dirty="0">
                <a:latin typeface="Verdana" charset="0"/>
              </a:rPr>
              <a:t> </a:t>
            </a:r>
            <a:r>
              <a:rPr sz="1800" dirty="0" err="1">
                <a:latin typeface="Verdana" charset="0"/>
              </a:rPr>
              <a:t>altamente</a:t>
            </a:r>
            <a:r>
              <a:rPr sz="1800" dirty="0">
                <a:latin typeface="Verdana" charset="0"/>
              </a:rPr>
              <a:t> </a:t>
            </a:r>
            <a:r>
              <a:rPr sz="1800" dirty="0" err="1">
                <a:latin typeface="Verdana" charset="0"/>
              </a:rPr>
              <a:t>confidenciales</a:t>
            </a:r>
            <a:r>
              <a:rPr sz="1800" dirty="0">
                <a:latin typeface="Verdana" charset="0"/>
              </a:rPr>
              <a:t>.</a:t>
            </a:r>
          </a:p>
          <a:p>
            <a:pPr algn="just"/>
            <a:r>
              <a:rPr sz="1800" dirty="0">
                <a:latin typeface="Verdana" charset="0"/>
              </a:rPr>
              <a:t>Un </a:t>
            </a:r>
            <a:r>
              <a:rPr lang="x-none" sz="1800" dirty="0">
                <a:latin typeface="Verdana" charset="0"/>
              </a:rPr>
              <a:t>Trigger </a:t>
            </a:r>
            <a:r>
              <a:rPr sz="1800" dirty="0" err="1">
                <a:latin typeface="Verdana" charset="0"/>
              </a:rPr>
              <a:t>es</a:t>
            </a:r>
            <a:r>
              <a:rPr sz="1800" dirty="0">
                <a:latin typeface="Verdana" charset="0"/>
              </a:rPr>
              <a:t> un </a:t>
            </a:r>
            <a:r>
              <a:rPr sz="1800" dirty="0" err="1">
                <a:latin typeface="Verdana" charset="0"/>
              </a:rPr>
              <a:t>procedimiento</a:t>
            </a:r>
            <a:r>
              <a:rPr sz="1800" dirty="0">
                <a:latin typeface="Verdana" charset="0"/>
              </a:rPr>
              <a:t> PL / SQL </a:t>
            </a:r>
            <a:r>
              <a:rPr sz="1800" dirty="0" err="1">
                <a:latin typeface="Verdana" charset="0"/>
              </a:rPr>
              <a:t>almacenado</a:t>
            </a:r>
            <a:r>
              <a:rPr sz="1800" dirty="0">
                <a:latin typeface="Verdana" charset="0"/>
              </a:rPr>
              <a:t> que se </a:t>
            </a:r>
            <a:r>
              <a:rPr sz="1800" dirty="0" err="1">
                <a:latin typeface="Verdana" charset="0"/>
              </a:rPr>
              <a:t>ejecuta</a:t>
            </a:r>
            <a:r>
              <a:rPr sz="1800" dirty="0">
                <a:latin typeface="Verdana" charset="0"/>
              </a:rPr>
              <a:t> </a:t>
            </a:r>
            <a:r>
              <a:rPr sz="1800" dirty="0" err="1">
                <a:latin typeface="Verdana" charset="0"/>
              </a:rPr>
              <a:t>automáticamente</a:t>
            </a:r>
            <a:r>
              <a:rPr sz="1800" dirty="0">
                <a:latin typeface="Verdana" charset="0"/>
              </a:rPr>
              <a:t> </a:t>
            </a:r>
            <a:r>
              <a:rPr sz="1800" dirty="0" err="1">
                <a:latin typeface="Verdana" charset="0"/>
              </a:rPr>
              <a:t>cada</a:t>
            </a:r>
            <a:r>
              <a:rPr sz="1800" dirty="0">
                <a:latin typeface="Verdana" charset="0"/>
              </a:rPr>
              <a:t> </a:t>
            </a:r>
            <a:r>
              <a:rPr sz="1800" dirty="0" err="1">
                <a:latin typeface="Verdana" charset="0"/>
              </a:rPr>
              <a:t>vez</a:t>
            </a:r>
            <a:r>
              <a:rPr sz="1800" dirty="0">
                <a:latin typeface="Verdana" charset="0"/>
              </a:rPr>
              <a:t> que se produce </a:t>
            </a:r>
            <a:r>
              <a:rPr sz="1800" dirty="0" err="1">
                <a:latin typeface="Verdana" charset="0"/>
              </a:rPr>
              <a:t>una</a:t>
            </a:r>
            <a:r>
              <a:rPr sz="1800" dirty="0">
                <a:latin typeface="Verdana" charset="0"/>
              </a:rPr>
              <a:t> </a:t>
            </a:r>
            <a:r>
              <a:rPr sz="1800" dirty="0" err="1">
                <a:latin typeface="Verdana" charset="0"/>
              </a:rPr>
              <a:t>operación</a:t>
            </a:r>
            <a:r>
              <a:rPr sz="1800" dirty="0">
                <a:latin typeface="Verdana" charset="0"/>
              </a:rPr>
              <a:t> DML o se produce un </a:t>
            </a:r>
            <a:r>
              <a:rPr sz="1800" dirty="0" err="1">
                <a:latin typeface="Verdana" charset="0"/>
              </a:rPr>
              <a:t>evento</a:t>
            </a:r>
            <a:r>
              <a:rPr sz="1800" dirty="0">
                <a:latin typeface="Verdana" charset="0"/>
              </a:rPr>
              <a:t> de base de </a:t>
            </a:r>
            <a:r>
              <a:rPr sz="1800" dirty="0" err="1">
                <a:latin typeface="Verdana" charset="0"/>
              </a:rPr>
              <a:t>datos</a:t>
            </a:r>
            <a:r>
              <a:rPr sz="1800" dirty="0">
                <a:latin typeface="Verdana" charset="0"/>
              </a:rPr>
              <a:t> </a:t>
            </a:r>
            <a:r>
              <a:rPr sz="1800" dirty="0" err="1">
                <a:latin typeface="Verdana" charset="0"/>
              </a:rPr>
              <a:t>específico</a:t>
            </a:r>
            <a:r>
              <a:rPr sz="1800" dirty="0">
                <a:latin typeface="Verdana" charset="0"/>
              </a:rPr>
              <a:t>.</a:t>
            </a:r>
          </a:p>
          <a:p>
            <a:pPr marL="0" indent="0" algn="just">
              <a:buNone/>
            </a:pPr>
            <a:endParaRPr sz="1800" dirty="0">
              <a:latin typeface="Verdana"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dirty="0"/>
              <a:t>Resumen</a:t>
            </a:r>
          </a:p>
        </p:txBody>
      </p:sp>
      <p:sp>
        <p:nvSpPr>
          <p:cNvPr id="3" name="Content Placeholder 2"/>
          <p:cNvSpPr>
            <a:spLocks noGrp="1"/>
          </p:cNvSpPr>
          <p:nvPr>
            <p:ph idx="1"/>
          </p:nvPr>
        </p:nvSpPr>
        <p:spPr>
          <a:xfrm>
            <a:off x="677334" y="1740311"/>
            <a:ext cx="9007440" cy="4301052"/>
          </a:xfrm>
        </p:spPr>
        <p:txBody>
          <a:bodyPr>
            <a:normAutofit lnSpcReduction="10000"/>
          </a:bodyPr>
          <a:lstStyle/>
          <a:p>
            <a:pPr algn="just"/>
            <a:endParaRPr sz="1900" dirty="0">
              <a:latin typeface="Verdana" charset="0"/>
            </a:endParaRPr>
          </a:p>
          <a:p>
            <a:pPr algn="just"/>
            <a:r>
              <a:rPr sz="1800" dirty="0">
                <a:latin typeface="Verdana" charset="0"/>
              </a:rPr>
              <a:t>Oracle </a:t>
            </a:r>
            <a:r>
              <a:rPr sz="1800" dirty="0" err="1">
                <a:latin typeface="Verdana" charset="0"/>
              </a:rPr>
              <a:t>tiene</a:t>
            </a:r>
            <a:r>
              <a:rPr sz="1800" dirty="0">
                <a:latin typeface="Verdana" charset="0"/>
              </a:rPr>
              <a:t> </a:t>
            </a:r>
            <a:r>
              <a:rPr sz="1800" dirty="0" err="1">
                <a:latin typeface="Verdana" charset="0"/>
              </a:rPr>
              <a:t>seis</a:t>
            </a:r>
            <a:r>
              <a:rPr sz="1800" dirty="0">
                <a:latin typeface="Verdana" charset="0"/>
              </a:rPr>
              <a:t> </a:t>
            </a:r>
            <a:r>
              <a:rPr sz="1800" dirty="0" err="1">
                <a:latin typeface="Verdana" charset="0"/>
              </a:rPr>
              <a:t>eventos</a:t>
            </a:r>
            <a:r>
              <a:rPr sz="1800" dirty="0">
                <a:latin typeface="Verdana" charset="0"/>
              </a:rPr>
              <a:t> de DML (Data Manipulation Language), </a:t>
            </a:r>
            <a:r>
              <a:rPr sz="1800" dirty="0" err="1">
                <a:latin typeface="Verdana" charset="0"/>
              </a:rPr>
              <a:t>también</a:t>
            </a:r>
            <a:r>
              <a:rPr sz="1800" dirty="0">
                <a:latin typeface="Verdana" charset="0"/>
              </a:rPr>
              <a:t> </a:t>
            </a:r>
            <a:r>
              <a:rPr sz="1800" dirty="0" err="1">
                <a:latin typeface="Verdana" charset="0"/>
              </a:rPr>
              <a:t>conocidos</a:t>
            </a:r>
            <a:r>
              <a:rPr sz="1800" dirty="0">
                <a:latin typeface="Verdana" charset="0"/>
              </a:rPr>
              <a:t> como </a:t>
            </a:r>
            <a:r>
              <a:rPr sz="1800" dirty="0" err="1">
                <a:latin typeface="Verdana" charset="0"/>
              </a:rPr>
              <a:t>temporizadores</a:t>
            </a:r>
            <a:r>
              <a:rPr sz="1800" dirty="0">
                <a:latin typeface="Verdana" charset="0"/>
              </a:rPr>
              <a:t> de </a:t>
            </a:r>
            <a:r>
              <a:rPr lang="x-none" sz="1800" dirty="0">
                <a:latin typeface="Verdana" charset="0"/>
              </a:rPr>
              <a:t>Triggers </a:t>
            </a:r>
            <a:r>
              <a:rPr sz="1800" dirty="0">
                <a:latin typeface="Verdana" charset="0"/>
              </a:rPr>
              <a:t>para INSERT, UPDATE y DELETE.</a:t>
            </a:r>
          </a:p>
          <a:p>
            <a:pPr algn="just"/>
            <a:r>
              <a:rPr sz="1800" dirty="0">
                <a:latin typeface="Verdana" charset="0"/>
              </a:rPr>
              <a:t>La </a:t>
            </a:r>
            <a:r>
              <a:rPr sz="1800" dirty="0" err="1">
                <a:latin typeface="Verdana" charset="0"/>
              </a:rPr>
              <a:t>cláusula</a:t>
            </a:r>
            <a:r>
              <a:rPr sz="1800" dirty="0">
                <a:latin typeface="Verdana" charset="0"/>
              </a:rPr>
              <a:t> FOR EACH ROW </a:t>
            </a:r>
            <a:r>
              <a:rPr sz="1800" dirty="0" err="1">
                <a:latin typeface="Verdana" charset="0"/>
              </a:rPr>
              <a:t>indica</a:t>
            </a:r>
            <a:r>
              <a:rPr sz="1800" dirty="0">
                <a:latin typeface="Verdana" charset="0"/>
              </a:rPr>
              <a:t> que se </a:t>
            </a:r>
            <a:r>
              <a:rPr sz="1800" dirty="0" err="1">
                <a:latin typeface="Verdana" charset="0"/>
              </a:rPr>
              <a:t>dispara</a:t>
            </a:r>
            <a:r>
              <a:rPr sz="1800" dirty="0">
                <a:latin typeface="Verdana" charset="0"/>
              </a:rPr>
              <a:t> un </a:t>
            </a:r>
            <a:r>
              <a:rPr lang="x-none" sz="1800" dirty="0">
                <a:latin typeface="Verdana" charset="0"/>
              </a:rPr>
              <a:t>Trigger </a:t>
            </a:r>
            <a:r>
              <a:rPr sz="1800" dirty="0">
                <a:latin typeface="Verdana" charset="0"/>
              </a:rPr>
              <a:t>para </a:t>
            </a:r>
            <a:r>
              <a:rPr sz="1800" dirty="0" err="1">
                <a:latin typeface="Verdana" charset="0"/>
              </a:rPr>
              <a:t>cada</a:t>
            </a:r>
            <a:r>
              <a:rPr sz="1800" dirty="0">
                <a:latin typeface="Verdana" charset="0"/>
              </a:rPr>
              <a:t> fila </a:t>
            </a:r>
            <a:r>
              <a:rPr sz="1800" dirty="0" err="1">
                <a:latin typeface="Verdana" charset="0"/>
              </a:rPr>
              <a:t>afectada</a:t>
            </a:r>
            <a:r>
              <a:rPr sz="1800" dirty="0">
                <a:latin typeface="Verdana" charset="0"/>
              </a:rPr>
              <a:t> </a:t>
            </a:r>
            <a:r>
              <a:rPr sz="1800" dirty="0" err="1">
                <a:latin typeface="Verdana" charset="0"/>
              </a:rPr>
              <a:t>por</a:t>
            </a:r>
            <a:r>
              <a:rPr sz="1800" dirty="0">
                <a:latin typeface="Verdana" charset="0"/>
              </a:rPr>
              <a:t> </a:t>
            </a:r>
            <a:r>
              <a:rPr sz="1800" dirty="0" err="1">
                <a:latin typeface="Verdana" charset="0"/>
              </a:rPr>
              <a:t>una</a:t>
            </a:r>
            <a:r>
              <a:rPr sz="1800" dirty="0">
                <a:latin typeface="Verdana" charset="0"/>
              </a:rPr>
              <a:t> </a:t>
            </a:r>
            <a:r>
              <a:rPr sz="1800" dirty="0" err="1">
                <a:latin typeface="Verdana" charset="0"/>
              </a:rPr>
              <a:t>sentencia</a:t>
            </a:r>
            <a:r>
              <a:rPr sz="1800" dirty="0">
                <a:latin typeface="Verdana" charset="0"/>
              </a:rPr>
              <a:t> DML.</a:t>
            </a:r>
          </a:p>
          <a:p>
            <a:pPr algn="just"/>
            <a:r>
              <a:rPr sz="1800" dirty="0" err="1">
                <a:latin typeface="Verdana" charset="0"/>
              </a:rPr>
              <a:t>Omitir</a:t>
            </a:r>
            <a:r>
              <a:rPr sz="1800" dirty="0">
                <a:latin typeface="Verdana" charset="0"/>
              </a:rPr>
              <a:t> la </a:t>
            </a:r>
            <a:r>
              <a:rPr sz="1800" dirty="0" err="1">
                <a:latin typeface="Verdana" charset="0"/>
              </a:rPr>
              <a:t>cláusula</a:t>
            </a:r>
            <a:r>
              <a:rPr sz="1800" dirty="0">
                <a:latin typeface="Verdana" charset="0"/>
              </a:rPr>
              <a:t> FOR EACH ROW </a:t>
            </a:r>
            <a:r>
              <a:rPr sz="1800" dirty="0" err="1">
                <a:latin typeface="Verdana" charset="0"/>
              </a:rPr>
              <a:t>indica</a:t>
            </a:r>
            <a:r>
              <a:rPr sz="1800" dirty="0">
                <a:latin typeface="Verdana" charset="0"/>
              </a:rPr>
              <a:t> que el </a:t>
            </a:r>
            <a:r>
              <a:rPr sz="1800" dirty="0" err="1">
                <a:latin typeface="Verdana" charset="0"/>
              </a:rPr>
              <a:t>disparador</a:t>
            </a:r>
            <a:r>
              <a:rPr sz="1800" dirty="0">
                <a:latin typeface="Verdana" charset="0"/>
              </a:rPr>
              <a:t> se </a:t>
            </a:r>
            <a:r>
              <a:rPr sz="1800" dirty="0" err="1">
                <a:latin typeface="Verdana" charset="0"/>
              </a:rPr>
              <a:t>activa</a:t>
            </a:r>
            <a:r>
              <a:rPr sz="1800" dirty="0">
                <a:latin typeface="Verdana" charset="0"/>
              </a:rPr>
              <a:t> </a:t>
            </a:r>
            <a:r>
              <a:rPr sz="1800" dirty="0" err="1">
                <a:latin typeface="Verdana" charset="0"/>
              </a:rPr>
              <a:t>sólo</a:t>
            </a:r>
            <a:r>
              <a:rPr sz="1800" dirty="0">
                <a:latin typeface="Verdana" charset="0"/>
              </a:rPr>
              <a:t> </a:t>
            </a:r>
            <a:r>
              <a:rPr sz="1800" dirty="0" err="1">
                <a:latin typeface="Verdana" charset="0"/>
              </a:rPr>
              <a:t>una</a:t>
            </a:r>
            <a:r>
              <a:rPr sz="1800" dirty="0">
                <a:latin typeface="Verdana" charset="0"/>
              </a:rPr>
              <a:t> </a:t>
            </a:r>
            <a:r>
              <a:rPr sz="1800" dirty="0" err="1">
                <a:latin typeface="Verdana" charset="0"/>
              </a:rPr>
              <a:t>vez</a:t>
            </a:r>
            <a:r>
              <a:rPr sz="1800" dirty="0">
                <a:latin typeface="Verdana" charset="0"/>
              </a:rPr>
              <a:t>, </a:t>
            </a:r>
            <a:r>
              <a:rPr sz="1800" dirty="0" err="1">
                <a:latin typeface="Verdana" charset="0"/>
              </a:rPr>
              <a:t>independientemente</a:t>
            </a:r>
            <a:r>
              <a:rPr sz="1800" dirty="0">
                <a:latin typeface="Verdana" charset="0"/>
              </a:rPr>
              <a:t> del </a:t>
            </a:r>
            <a:r>
              <a:rPr sz="1800" dirty="0" err="1">
                <a:latin typeface="Verdana" charset="0"/>
              </a:rPr>
              <a:t>número</a:t>
            </a:r>
            <a:r>
              <a:rPr sz="1800" dirty="0">
                <a:latin typeface="Verdana" charset="0"/>
              </a:rPr>
              <a:t> de </a:t>
            </a:r>
            <a:r>
              <a:rPr sz="1800" dirty="0" err="1">
                <a:latin typeface="Verdana" charset="0"/>
              </a:rPr>
              <a:t>filas</a:t>
            </a:r>
            <a:r>
              <a:rPr sz="1800" dirty="0">
                <a:latin typeface="Verdana" charset="0"/>
              </a:rPr>
              <a:t> </a:t>
            </a:r>
            <a:r>
              <a:rPr sz="1800" dirty="0" err="1">
                <a:latin typeface="Verdana" charset="0"/>
              </a:rPr>
              <a:t>afectadas</a:t>
            </a:r>
            <a:r>
              <a:rPr sz="1800" dirty="0">
                <a:latin typeface="Verdana" charset="0"/>
              </a:rPr>
              <a:t> </a:t>
            </a:r>
            <a:r>
              <a:rPr sz="1800" dirty="0" err="1">
                <a:latin typeface="Verdana" charset="0"/>
              </a:rPr>
              <a:t>por</a:t>
            </a:r>
            <a:r>
              <a:rPr sz="1800" dirty="0">
                <a:latin typeface="Verdana" charset="0"/>
              </a:rPr>
              <a:t> la </a:t>
            </a:r>
            <a:r>
              <a:rPr sz="1800" dirty="0" err="1">
                <a:latin typeface="Verdana" charset="0"/>
              </a:rPr>
              <a:t>sentencia</a:t>
            </a:r>
            <a:r>
              <a:rPr sz="1800" dirty="0">
                <a:latin typeface="Verdana" charset="0"/>
              </a:rPr>
              <a:t>. </a:t>
            </a:r>
          </a:p>
          <a:p>
            <a:pPr algn="just"/>
            <a:r>
              <a:rPr sz="1800" dirty="0" err="1">
                <a:latin typeface="Verdana" charset="0"/>
              </a:rPr>
              <a:t>Puede</a:t>
            </a:r>
            <a:r>
              <a:rPr sz="1800" dirty="0">
                <a:latin typeface="Verdana" charset="0"/>
              </a:rPr>
              <a:t> </a:t>
            </a:r>
            <a:r>
              <a:rPr sz="1800" dirty="0" err="1">
                <a:latin typeface="Verdana" charset="0"/>
              </a:rPr>
              <a:t>ver</a:t>
            </a:r>
            <a:r>
              <a:rPr sz="1800" dirty="0">
                <a:latin typeface="Verdana" charset="0"/>
              </a:rPr>
              <a:t> </a:t>
            </a:r>
            <a:r>
              <a:rPr sz="1800" dirty="0" err="1">
                <a:latin typeface="Verdana" charset="0"/>
              </a:rPr>
              <a:t>todos</a:t>
            </a:r>
            <a:r>
              <a:rPr sz="1800" dirty="0">
                <a:latin typeface="Verdana" charset="0"/>
              </a:rPr>
              <a:t> </a:t>
            </a:r>
            <a:r>
              <a:rPr sz="1800" dirty="0" err="1">
                <a:latin typeface="Verdana" charset="0"/>
              </a:rPr>
              <a:t>los</a:t>
            </a:r>
            <a:r>
              <a:rPr sz="1800" dirty="0">
                <a:latin typeface="Verdana" charset="0"/>
              </a:rPr>
              <a:t> </a:t>
            </a:r>
            <a:r>
              <a:rPr lang="x-none" sz="1800" dirty="0">
                <a:latin typeface="Verdana" charset="0"/>
              </a:rPr>
              <a:t>Triggers </a:t>
            </a:r>
            <a:r>
              <a:rPr sz="1800" dirty="0" err="1">
                <a:latin typeface="Verdana" charset="0"/>
              </a:rPr>
              <a:t>creados</a:t>
            </a:r>
            <a:r>
              <a:rPr sz="1800" dirty="0">
                <a:latin typeface="Verdana" charset="0"/>
              </a:rPr>
              <a:t> </a:t>
            </a:r>
            <a:r>
              <a:rPr sz="1800" dirty="0" err="1">
                <a:latin typeface="Verdana" charset="0"/>
              </a:rPr>
              <a:t>en</a:t>
            </a:r>
            <a:r>
              <a:rPr sz="1800" dirty="0">
                <a:latin typeface="Verdana" charset="0"/>
              </a:rPr>
              <a:t> </a:t>
            </a:r>
            <a:r>
              <a:rPr sz="1800" dirty="0" err="1">
                <a:latin typeface="Verdana" charset="0"/>
              </a:rPr>
              <a:t>una</a:t>
            </a:r>
            <a:r>
              <a:rPr sz="1800" dirty="0">
                <a:latin typeface="Verdana" charset="0"/>
              </a:rPr>
              <a:t> </a:t>
            </a:r>
            <a:r>
              <a:rPr sz="1800" dirty="0" err="1">
                <a:latin typeface="Verdana" charset="0"/>
              </a:rPr>
              <a:t>tabla</a:t>
            </a:r>
            <a:r>
              <a:rPr sz="1800" dirty="0">
                <a:latin typeface="Verdana" charset="0"/>
              </a:rPr>
              <a:t> </a:t>
            </a:r>
            <a:r>
              <a:rPr sz="1800" dirty="0" err="1">
                <a:latin typeface="Verdana" charset="0"/>
              </a:rPr>
              <a:t>utilizando</a:t>
            </a:r>
            <a:r>
              <a:rPr sz="1800" dirty="0">
                <a:latin typeface="Verdana" charset="0"/>
              </a:rPr>
              <a:t> la vista del </a:t>
            </a:r>
            <a:r>
              <a:rPr sz="1800" dirty="0" err="1">
                <a:latin typeface="Verdana" charset="0"/>
              </a:rPr>
              <a:t>diccionario</a:t>
            </a:r>
            <a:r>
              <a:rPr sz="1800" dirty="0">
                <a:latin typeface="Verdana" charset="0"/>
              </a:rPr>
              <a:t> de </a:t>
            </a:r>
            <a:r>
              <a:rPr sz="1800" dirty="0" err="1">
                <a:latin typeface="Verdana" charset="0"/>
              </a:rPr>
              <a:t>datos</a:t>
            </a:r>
            <a:r>
              <a:rPr sz="1800" dirty="0">
                <a:latin typeface="Verdana" charset="0"/>
              </a:rPr>
              <a:t> USER_TRIGGERS.</a:t>
            </a:r>
          </a:p>
          <a:p>
            <a:pPr algn="just"/>
            <a:r>
              <a:rPr sz="1800" dirty="0">
                <a:latin typeface="Verdana" charset="0"/>
              </a:rPr>
              <a:t>El </a:t>
            </a:r>
            <a:r>
              <a:rPr sz="1800" dirty="0" err="1">
                <a:latin typeface="Verdana" charset="0"/>
              </a:rPr>
              <a:t>cuerpo</a:t>
            </a:r>
            <a:r>
              <a:rPr sz="1800" dirty="0">
                <a:latin typeface="Verdana" charset="0"/>
              </a:rPr>
              <a:t> de un </a:t>
            </a:r>
            <a:r>
              <a:rPr lang="x-none" sz="1800" dirty="0">
                <a:latin typeface="Verdana" charset="0"/>
              </a:rPr>
              <a:t>TRIGGER </a:t>
            </a:r>
            <a:r>
              <a:rPr sz="1800" dirty="0" err="1">
                <a:latin typeface="Verdana" charset="0"/>
              </a:rPr>
              <a:t>está</a:t>
            </a:r>
            <a:r>
              <a:rPr sz="1800" dirty="0">
                <a:latin typeface="Verdana" charset="0"/>
              </a:rPr>
              <a:t> </a:t>
            </a:r>
            <a:r>
              <a:rPr sz="1800" dirty="0" err="1">
                <a:latin typeface="Verdana" charset="0"/>
              </a:rPr>
              <a:t>contenido</a:t>
            </a:r>
            <a:r>
              <a:rPr sz="1800" dirty="0">
                <a:latin typeface="Verdana" charset="0"/>
              </a:rPr>
              <a:t> </a:t>
            </a:r>
            <a:r>
              <a:rPr sz="1800" dirty="0" err="1">
                <a:latin typeface="Verdana" charset="0"/>
              </a:rPr>
              <a:t>en</a:t>
            </a:r>
            <a:r>
              <a:rPr sz="1800" dirty="0">
                <a:latin typeface="Verdana" charset="0"/>
              </a:rPr>
              <a:t> la </a:t>
            </a:r>
            <a:r>
              <a:rPr sz="1800" dirty="0" err="1">
                <a:latin typeface="Verdana" charset="0"/>
              </a:rPr>
              <a:t>columna</a:t>
            </a:r>
            <a:r>
              <a:rPr sz="1800" dirty="0">
                <a:latin typeface="Verdana" charset="0"/>
              </a:rPr>
              <a:t> TRIGGER_BODY de la vista USER_TRIGGERS.</a:t>
            </a:r>
          </a:p>
          <a:p>
            <a:pPr marL="0" indent="0" algn="just">
              <a:buNone/>
            </a:pPr>
            <a:endParaRPr sz="1800" dirty="0">
              <a:latin typeface="Verdana"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s-CO"/>
              <a:t>Resumen</a:t>
            </a:r>
          </a:p>
        </p:txBody>
      </p:sp>
      <p:sp>
        <p:nvSpPr>
          <p:cNvPr id="3" name="Content Placeholder 2"/>
          <p:cNvSpPr>
            <a:spLocks noGrp="1"/>
          </p:cNvSpPr>
          <p:nvPr>
            <p:ph idx="1"/>
          </p:nvPr>
        </p:nvSpPr>
        <p:spPr>
          <a:xfrm>
            <a:off x="677334" y="1786964"/>
            <a:ext cx="8596668" cy="3880773"/>
          </a:xfrm>
        </p:spPr>
        <p:txBody>
          <a:bodyPr>
            <a:normAutofit/>
          </a:bodyPr>
          <a:lstStyle/>
          <a:p>
            <a:pPr algn="just"/>
            <a:r>
              <a:rPr sz="2800" dirty="0">
                <a:latin typeface="Verdana" charset="0"/>
              </a:rPr>
              <a:t>FGA </a:t>
            </a:r>
            <a:r>
              <a:rPr sz="2800" dirty="0" err="1">
                <a:latin typeface="Verdana" charset="0"/>
              </a:rPr>
              <a:t>permite</a:t>
            </a:r>
            <a:r>
              <a:rPr sz="2800" dirty="0">
                <a:latin typeface="Verdana" charset="0"/>
              </a:rPr>
              <a:t> a </a:t>
            </a:r>
            <a:r>
              <a:rPr sz="2800" dirty="0" err="1">
                <a:latin typeface="Verdana" charset="0"/>
              </a:rPr>
              <a:t>los</a:t>
            </a:r>
            <a:r>
              <a:rPr sz="2800" dirty="0">
                <a:latin typeface="Verdana" charset="0"/>
              </a:rPr>
              <a:t> </a:t>
            </a:r>
            <a:r>
              <a:rPr sz="2800" dirty="0" err="1">
                <a:latin typeface="Verdana" charset="0"/>
              </a:rPr>
              <a:t>administradores</a:t>
            </a:r>
            <a:r>
              <a:rPr sz="2800" dirty="0">
                <a:latin typeface="Verdana" charset="0"/>
              </a:rPr>
              <a:t> </a:t>
            </a:r>
            <a:r>
              <a:rPr sz="2800" dirty="0" err="1">
                <a:latin typeface="Verdana" charset="0"/>
              </a:rPr>
              <a:t>generar</a:t>
            </a:r>
            <a:r>
              <a:rPr sz="2800" dirty="0">
                <a:latin typeface="Verdana" charset="0"/>
              </a:rPr>
              <a:t> un </a:t>
            </a:r>
            <a:r>
              <a:rPr sz="2800" dirty="0" err="1">
                <a:latin typeface="Verdana" charset="0"/>
              </a:rPr>
              <a:t>seguimiento</a:t>
            </a:r>
            <a:r>
              <a:rPr sz="2800" dirty="0">
                <a:latin typeface="Verdana" charset="0"/>
              </a:rPr>
              <a:t> de </a:t>
            </a:r>
            <a:r>
              <a:rPr sz="2800" dirty="0" err="1">
                <a:latin typeface="Verdana" charset="0"/>
              </a:rPr>
              <a:t>auditoría</a:t>
            </a:r>
            <a:r>
              <a:rPr sz="2800" dirty="0">
                <a:latin typeface="Verdana" charset="0"/>
              </a:rPr>
              <a:t> de las </a:t>
            </a:r>
            <a:r>
              <a:rPr sz="2800" dirty="0" err="1">
                <a:latin typeface="Verdana" charset="0"/>
              </a:rPr>
              <a:t>actividades</a:t>
            </a:r>
            <a:r>
              <a:rPr sz="2800" dirty="0">
                <a:latin typeface="Verdana" charset="0"/>
              </a:rPr>
              <a:t> de DML a </a:t>
            </a:r>
            <a:r>
              <a:rPr sz="2800" dirty="0" err="1">
                <a:latin typeface="Verdana" charset="0"/>
              </a:rPr>
              <a:t>archivos</a:t>
            </a:r>
            <a:r>
              <a:rPr sz="2800" dirty="0">
                <a:latin typeface="Verdana" charset="0"/>
              </a:rPr>
              <a:t> del </a:t>
            </a:r>
            <a:r>
              <a:rPr sz="2800" dirty="0" err="1">
                <a:latin typeface="Verdana" charset="0"/>
              </a:rPr>
              <a:t>sistema</a:t>
            </a:r>
            <a:r>
              <a:rPr sz="2800" dirty="0">
                <a:latin typeface="Verdana" charset="0"/>
              </a:rPr>
              <a:t> </a:t>
            </a:r>
            <a:r>
              <a:rPr sz="2800" dirty="0" err="1">
                <a:latin typeface="Verdana" charset="0"/>
              </a:rPr>
              <a:t>operativo</a:t>
            </a:r>
            <a:r>
              <a:rPr sz="2800" dirty="0">
                <a:latin typeface="Verdana" charset="0"/>
              </a:rPr>
              <a:t> o </a:t>
            </a:r>
            <a:r>
              <a:rPr sz="2800" dirty="0" err="1">
                <a:latin typeface="Verdana" charset="0"/>
              </a:rPr>
              <a:t>tablas</a:t>
            </a:r>
            <a:r>
              <a:rPr sz="2800" dirty="0">
                <a:latin typeface="Verdana" charset="0"/>
              </a:rPr>
              <a:t> de bases de </a:t>
            </a:r>
            <a:r>
              <a:rPr sz="2800" dirty="0" err="1">
                <a:latin typeface="Verdana" charset="0"/>
              </a:rPr>
              <a:t>datos</a:t>
            </a:r>
            <a:r>
              <a:rPr sz="2800" dirty="0">
                <a:latin typeface="Verdana" charset="0"/>
              </a:rPr>
              <a:t>.</a:t>
            </a:r>
          </a:p>
          <a:p>
            <a:pPr algn="just"/>
            <a:r>
              <a:rPr sz="2800" dirty="0">
                <a:latin typeface="Verdana" charset="0"/>
              </a:rPr>
              <a:t>FGA </a:t>
            </a:r>
            <a:r>
              <a:rPr sz="2800" dirty="0" err="1">
                <a:latin typeface="Verdana" charset="0"/>
              </a:rPr>
              <a:t>es</a:t>
            </a:r>
            <a:r>
              <a:rPr sz="2800" dirty="0">
                <a:latin typeface="Verdana" charset="0"/>
              </a:rPr>
              <a:t> </a:t>
            </a:r>
            <a:r>
              <a:rPr sz="2800" dirty="0" err="1">
                <a:latin typeface="Verdana" charset="0"/>
              </a:rPr>
              <a:t>capaz</a:t>
            </a:r>
            <a:r>
              <a:rPr sz="2800" dirty="0">
                <a:latin typeface="Verdana" charset="0"/>
              </a:rPr>
              <a:t> de </a:t>
            </a:r>
            <a:r>
              <a:rPr sz="2800" dirty="0" err="1">
                <a:latin typeface="Verdana" charset="0"/>
              </a:rPr>
              <a:t>auditar</a:t>
            </a:r>
            <a:r>
              <a:rPr sz="2800" dirty="0">
                <a:latin typeface="Verdana" charset="0"/>
              </a:rPr>
              <a:t> </a:t>
            </a:r>
            <a:r>
              <a:rPr sz="2800" dirty="0" err="1">
                <a:latin typeface="Verdana" charset="0"/>
              </a:rPr>
              <a:t>columnas</a:t>
            </a:r>
            <a:r>
              <a:rPr sz="2800" dirty="0">
                <a:latin typeface="Verdana" charset="0"/>
              </a:rPr>
              <a:t> o </a:t>
            </a:r>
            <a:r>
              <a:rPr sz="2800" dirty="0" err="1">
                <a:latin typeface="Verdana" charset="0"/>
              </a:rPr>
              <a:t>tablas</a:t>
            </a:r>
            <a:r>
              <a:rPr sz="2800" dirty="0">
                <a:latin typeface="Verdana" charset="0"/>
              </a:rPr>
              <a:t> </a:t>
            </a:r>
            <a:r>
              <a:rPr sz="2800" dirty="0" err="1">
                <a:latin typeface="Verdana" charset="0"/>
              </a:rPr>
              <a:t>utilizando</a:t>
            </a:r>
            <a:r>
              <a:rPr sz="2800" dirty="0">
                <a:latin typeface="Verdana" charset="0"/>
              </a:rPr>
              <a:t> el </a:t>
            </a:r>
            <a:r>
              <a:rPr sz="2800" dirty="0" err="1">
                <a:latin typeface="Verdana" charset="0"/>
              </a:rPr>
              <a:t>paquete</a:t>
            </a:r>
            <a:r>
              <a:rPr sz="2800" dirty="0">
                <a:latin typeface="Verdana" charset="0"/>
              </a:rPr>
              <a:t> Oracle PL / SQL </a:t>
            </a:r>
            <a:r>
              <a:rPr sz="2800" dirty="0" err="1">
                <a:latin typeface="Verdana" charset="0"/>
              </a:rPr>
              <a:t>denominado</a:t>
            </a:r>
            <a:r>
              <a:rPr sz="2800" dirty="0">
                <a:latin typeface="Verdana" charset="0"/>
              </a:rPr>
              <a:t> DBMS_FGA.</a:t>
            </a:r>
          </a:p>
          <a:p>
            <a:pPr marL="0" indent="0" algn="just">
              <a:buNone/>
            </a:pPr>
            <a:endParaRPr sz="1800" dirty="0">
              <a:latin typeface="Verdana"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pic>
        <p:nvPicPr>
          <p:cNvPr id="4" name="Picture 3"/>
          <p:cNvPicPr>
            <a:picLocks noChangeAspect="1"/>
          </p:cNvPicPr>
          <p:nvPr/>
        </p:nvPicPr>
        <p:blipFill>
          <a:blip r:embed="rId2"/>
          <a:stretch>
            <a:fillRect/>
          </a:stretch>
        </p:blipFill>
        <p:spPr>
          <a:xfrm>
            <a:off x="385916" y="1489915"/>
            <a:ext cx="10295255" cy="47948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sp>
        <p:nvSpPr>
          <p:cNvPr id="3" name="Content Placeholder 2"/>
          <p:cNvSpPr>
            <a:spLocks noGrp="1"/>
          </p:cNvSpPr>
          <p:nvPr>
            <p:ph idx="1"/>
          </p:nvPr>
        </p:nvSpPr>
        <p:spPr/>
        <p:txBody>
          <a:bodyPr>
            <a:normAutofit/>
          </a:bodyPr>
          <a:lstStyle/>
          <a:p>
            <a:pPr marL="0" indent="0" algn="just">
              <a:buNone/>
            </a:pPr>
            <a:r>
              <a:rPr sz="2000" dirty="0">
                <a:latin typeface="Verdana" charset="0"/>
              </a:rPr>
              <a:t>Los </a:t>
            </a:r>
            <a:r>
              <a:rPr lang="x-none" sz="2000" dirty="0">
                <a:latin typeface="Verdana" charset="0"/>
              </a:rPr>
              <a:t>Triggers </a:t>
            </a:r>
            <a:r>
              <a:rPr sz="2000" dirty="0">
                <a:latin typeface="Verdana" charset="0"/>
              </a:rPr>
              <a:t>se </a:t>
            </a:r>
            <a:r>
              <a:rPr sz="2000" dirty="0" err="1">
                <a:latin typeface="Verdana" charset="0"/>
              </a:rPr>
              <a:t>utilizan</a:t>
            </a:r>
            <a:r>
              <a:rPr sz="2000" dirty="0">
                <a:latin typeface="Verdana" charset="0"/>
              </a:rPr>
              <a:t> </a:t>
            </a:r>
            <a:r>
              <a:rPr sz="2000" dirty="0" err="1">
                <a:latin typeface="Verdana" charset="0"/>
              </a:rPr>
              <a:t>principalmente</a:t>
            </a:r>
            <a:r>
              <a:rPr sz="2000" dirty="0">
                <a:latin typeface="Verdana" charset="0"/>
              </a:rPr>
              <a:t> para :</a:t>
            </a:r>
          </a:p>
          <a:p>
            <a:pPr marL="0" indent="0" algn="just">
              <a:buNone/>
            </a:pPr>
            <a:endParaRPr sz="2000" dirty="0">
              <a:latin typeface="Verdana" charset="0"/>
            </a:endParaRPr>
          </a:p>
          <a:p>
            <a:pPr marL="285750" indent="-285750" algn="just"/>
            <a:r>
              <a:rPr sz="2000" dirty="0" err="1">
                <a:latin typeface="Verdana" charset="0"/>
              </a:rPr>
              <a:t>Realizar</a:t>
            </a:r>
            <a:r>
              <a:rPr sz="2000" dirty="0">
                <a:latin typeface="Verdana" charset="0"/>
              </a:rPr>
              <a:t> </a:t>
            </a:r>
            <a:r>
              <a:rPr sz="2000" dirty="0" err="1">
                <a:latin typeface="Verdana" charset="0"/>
              </a:rPr>
              <a:t>auditorías</a:t>
            </a:r>
            <a:r>
              <a:rPr sz="2000" dirty="0">
                <a:latin typeface="Verdana" charset="0"/>
              </a:rPr>
              <a:t> (</a:t>
            </a:r>
            <a:r>
              <a:rPr sz="2000" dirty="0" err="1">
                <a:latin typeface="Verdana" charset="0"/>
              </a:rPr>
              <a:t>este</a:t>
            </a:r>
            <a:r>
              <a:rPr sz="2000" dirty="0">
                <a:latin typeface="Verdana" charset="0"/>
              </a:rPr>
              <a:t> </a:t>
            </a:r>
            <a:r>
              <a:rPr sz="2000" dirty="0" err="1">
                <a:latin typeface="Verdana" charset="0"/>
              </a:rPr>
              <a:t>es</a:t>
            </a:r>
            <a:r>
              <a:rPr sz="2000" dirty="0">
                <a:latin typeface="Verdana" charset="0"/>
              </a:rPr>
              <a:t> </a:t>
            </a:r>
            <a:r>
              <a:rPr sz="2000" dirty="0" err="1">
                <a:latin typeface="Verdana" charset="0"/>
              </a:rPr>
              <a:t>su</a:t>
            </a:r>
            <a:r>
              <a:rPr sz="2000" dirty="0">
                <a:latin typeface="Verdana" charset="0"/>
              </a:rPr>
              <a:t> </a:t>
            </a:r>
            <a:r>
              <a:rPr sz="2000" dirty="0" err="1">
                <a:latin typeface="Verdana" charset="0"/>
              </a:rPr>
              <a:t>uso</a:t>
            </a:r>
            <a:r>
              <a:rPr sz="2000" dirty="0">
                <a:latin typeface="Verdana" charset="0"/>
              </a:rPr>
              <a:t> principal)</a:t>
            </a:r>
          </a:p>
          <a:p>
            <a:pPr marL="285750" indent="-285750" algn="just"/>
            <a:r>
              <a:rPr sz="2000" dirty="0" err="1">
                <a:latin typeface="Verdana" charset="0"/>
              </a:rPr>
              <a:t>Evitar</a:t>
            </a:r>
            <a:r>
              <a:rPr sz="2000" dirty="0">
                <a:latin typeface="Verdana" charset="0"/>
              </a:rPr>
              <a:t> la </a:t>
            </a:r>
            <a:r>
              <a:rPr sz="2000" dirty="0" err="1">
                <a:latin typeface="Verdana" charset="0"/>
              </a:rPr>
              <a:t>inserción</a:t>
            </a:r>
            <a:r>
              <a:rPr sz="2000" dirty="0">
                <a:latin typeface="Verdana" charset="0"/>
              </a:rPr>
              <a:t> de </a:t>
            </a:r>
            <a:r>
              <a:rPr sz="2000" dirty="0" err="1">
                <a:latin typeface="Verdana" charset="0"/>
              </a:rPr>
              <a:t>datos</a:t>
            </a:r>
            <a:r>
              <a:rPr sz="2000" dirty="0">
                <a:latin typeface="Verdana" charset="0"/>
              </a:rPr>
              <a:t> no </a:t>
            </a:r>
            <a:r>
              <a:rPr sz="2000" dirty="0" err="1">
                <a:latin typeface="Verdana" charset="0"/>
              </a:rPr>
              <a:t>válidos</a:t>
            </a:r>
            <a:r>
              <a:rPr sz="2000" dirty="0">
                <a:latin typeface="Verdana" charset="0"/>
              </a:rPr>
              <a:t> </a:t>
            </a:r>
            <a:r>
              <a:rPr sz="2000" dirty="0" err="1">
                <a:latin typeface="Verdana" charset="0"/>
              </a:rPr>
              <a:t>en</a:t>
            </a:r>
            <a:r>
              <a:rPr sz="2000" dirty="0">
                <a:latin typeface="Verdana" charset="0"/>
              </a:rPr>
              <a:t> las </a:t>
            </a:r>
            <a:r>
              <a:rPr sz="2000" dirty="0" err="1">
                <a:latin typeface="Verdana" charset="0"/>
              </a:rPr>
              <a:t>tablas</a:t>
            </a:r>
            <a:r>
              <a:rPr sz="2000" dirty="0">
                <a:latin typeface="Verdana" charset="0"/>
              </a:rPr>
              <a:t> (</a:t>
            </a:r>
            <a:r>
              <a:rPr sz="2000" dirty="0" err="1">
                <a:latin typeface="Verdana" charset="0"/>
              </a:rPr>
              <a:t>pero</a:t>
            </a:r>
            <a:r>
              <a:rPr sz="2000" dirty="0">
                <a:latin typeface="Verdana" charset="0"/>
              </a:rPr>
              <a:t> no para </a:t>
            </a:r>
            <a:r>
              <a:rPr sz="2000" dirty="0" err="1">
                <a:latin typeface="Verdana" charset="0"/>
              </a:rPr>
              <a:t>validar</a:t>
            </a:r>
            <a:r>
              <a:rPr sz="2000" dirty="0">
                <a:latin typeface="Verdana" charset="0"/>
              </a:rPr>
              <a:t> </a:t>
            </a:r>
            <a:r>
              <a:rPr sz="2000" dirty="0" err="1">
                <a:latin typeface="Verdana" charset="0"/>
              </a:rPr>
              <a:t>los</a:t>
            </a:r>
            <a:r>
              <a:rPr sz="2000" dirty="0">
                <a:latin typeface="Verdana" charset="0"/>
              </a:rPr>
              <a:t> </a:t>
            </a:r>
            <a:r>
              <a:rPr sz="2000" dirty="0" err="1">
                <a:latin typeface="Verdana" charset="0"/>
              </a:rPr>
              <a:t>datos</a:t>
            </a:r>
            <a:r>
              <a:rPr sz="2000" dirty="0">
                <a:latin typeface="Verdana" charset="0"/>
              </a:rPr>
              <a:t>)</a:t>
            </a:r>
          </a:p>
          <a:p>
            <a:pPr marL="285750" indent="-285750" algn="just"/>
            <a:r>
              <a:rPr sz="2000" dirty="0" err="1">
                <a:latin typeface="Verdana" charset="0"/>
              </a:rPr>
              <a:t>Implementación</a:t>
            </a:r>
            <a:r>
              <a:rPr sz="2000" dirty="0">
                <a:latin typeface="Verdana" charset="0"/>
              </a:rPr>
              <a:t> de </a:t>
            </a:r>
            <a:r>
              <a:rPr sz="2000" dirty="0" err="1">
                <a:latin typeface="Verdana" charset="0"/>
              </a:rPr>
              <a:t>reglas</a:t>
            </a:r>
            <a:r>
              <a:rPr sz="2000" dirty="0">
                <a:latin typeface="Verdana" charset="0"/>
              </a:rPr>
              <a:t> de </a:t>
            </a:r>
            <a:r>
              <a:rPr sz="2000" dirty="0" err="1">
                <a:latin typeface="Verdana" charset="0"/>
              </a:rPr>
              <a:t>negocio</a:t>
            </a:r>
            <a:r>
              <a:rPr sz="2000" dirty="0">
                <a:latin typeface="Verdana" charset="0"/>
              </a:rPr>
              <a:t> (</a:t>
            </a:r>
            <a:r>
              <a:rPr sz="2000" dirty="0" err="1">
                <a:latin typeface="Verdana" charset="0"/>
              </a:rPr>
              <a:t>esto</a:t>
            </a:r>
            <a:r>
              <a:rPr sz="2000" dirty="0">
                <a:latin typeface="Verdana" charset="0"/>
              </a:rPr>
              <a:t> no se </a:t>
            </a:r>
            <a:r>
              <a:rPr sz="2000" dirty="0" err="1">
                <a:latin typeface="Verdana" charset="0"/>
              </a:rPr>
              <a:t>recomienda</a:t>
            </a:r>
            <a:r>
              <a:rPr sz="2000" dirty="0">
                <a:latin typeface="Verdana" charset="0"/>
              </a:rPr>
              <a:t> </a:t>
            </a:r>
            <a:r>
              <a:rPr sz="2000" dirty="0" err="1">
                <a:latin typeface="Verdana" charset="0"/>
              </a:rPr>
              <a:t>especialmente</a:t>
            </a:r>
            <a:r>
              <a:rPr sz="2000" dirty="0">
                <a:latin typeface="Verdana" charset="0"/>
              </a:rPr>
              <a:t> </a:t>
            </a:r>
            <a:r>
              <a:rPr sz="2000" dirty="0" err="1">
                <a:latin typeface="Verdana" charset="0"/>
              </a:rPr>
              <a:t>si</a:t>
            </a:r>
            <a:r>
              <a:rPr sz="2000" dirty="0">
                <a:latin typeface="Verdana" charset="0"/>
              </a:rPr>
              <a:t> la </a:t>
            </a:r>
            <a:r>
              <a:rPr sz="2000" dirty="0" err="1">
                <a:latin typeface="Verdana" charset="0"/>
              </a:rPr>
              <a:t>regla</a:t>
            </a:r>
            <a:r>
              <a:rPr sz="2000" dirty="0">
                <a:latin typeface="Verdana" charset="0"/>
              </a:rPr>
              <a:t> de </a:t>
            </a:r>
            <a:r>
              <a:rPr sz="2000" dirty="0" err="1">
                <a:latin typeface="Verdana" charset="0"/>
              </a:rPr>
              <a:t>negocios</a:t>
            </a:r>
            <a:r>
              <a:rPr sz="2000" dirty="0">
                <a:latin typeface="Verdana" charset="0"/>
              </a:rPr>
              <a:t> </a:t>
            </a:r>
            <a:r>
              <a:rPr sz="2000" dirty="0" err="1">
                <a:latin typeface="Verdana" charset="0"/>
              </a:rPr>
              <a:t>es</a:t>
            </a:r>
            <a:r>
              <a:rPr sz="2000" dirty="0">
                <a:latin typeface="Verdana" charset="0"/>
              </a:rPr>
              <a:t> </a:t>
            </a:r>
            <a:r>
              <a:rPr sz="2000" dirty="0" err="1">
                <a:latin typeface="Verdana" charset="0"/>
              </a:rPr>
              <a:t>compleja</a:t>
            </a:r>
            <a:r>
              <a:rPr sz="2000" dirty="0">
                <a:latin typeface="Verdana" charset="0"/>
              </a:rPr>
              <a:t>)</a:t>
            </a:r>
          </a:p>
          <a:p>
            <a:pPr marL="285750" indent="-285750" algn="just"/>
            <a:r>
              <a:rPr sz="2000" dirty="0" err="1">
                <a:latin typeface="Verdana" charset="0"/>
              </a:rPr>
              <a:t>Generación</a:t>
            </a:r>
            <a:r>
              <a:rPr sz="2000" dirty="0">
                <a:latin typeface="Verdana" charset="0"/>
              </a:rPr>
              <a:t> de </a:t>
            </a:r>
            <a:r>
              <a:rPr sz="2000" dirty="0" err="1">
                <a:latin typeface="Verdana" charset="0"/>
              </a:rPr>
              <a:t>valores</a:t>
            </a:r>
            <a:r>
              <a:rPr sz="2000" dirty="0">
                <a:latin typeface="Verdana" charset="0"/>
              </a:rPr>
              <a:t> para </a:t>
            </a:r>
            <a:r>
              <a:rPr sz="2000" dirty="0" err="1">
                <a:latin typeface="Verdana" charset="0"/>
              </a:rPr>
              <a:t>columnas</a:t>
            </a:r>
            <a:endParaRPr sz="2000" dirty="0">
              <a:latin typeface="Verdana" charset="0"/>
            </a:endParaRPr>
          </a:p>
          <a:p>
            <a:pPr marL="285750" indent="-285750" algn="just"/>
            <a:endParaRPr sz="1800" dirty="0">
              <a:latin typeface="Verdana"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pic>
        <p:nvPicPr>
          <p:cNvPr id="4" name="Content Placeholder 3"/>
          <p:cNvPicPr>
            <a:picLocks noGrp="1" noChangeAspect="1"/>
          </p:cNvPicPr>
          <p:nvPr>
            <p:ph idx="1"/>
          </p:nvPr>
        </p:nvPicPr>
        <p:blipFill>
          <a:blip r:embed="rId2"/>
          <a:stretch>
            <a:fillRect/>
          </a:stretch>
        </p:blipFill>
        <p:spPr>
          <a:xfrm>
            <a:off x="2497394" y="1389075"/>
            <a:ext cx="5841550" cy="53311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pic>
        <p:nvPicPr>
          <p:cNvPr id="5" name="Content Placeholder 4"/>
          <p:cNvPicPr>
            <a:picLocks noGrp="1" noChangeAspect="1"/>
          </p:cNvPicPr>
          <p:nvPr>
            <p:ph idx="1"/>
          </p:nvPr>
        </p:nvPicPr>
        <p:blipFill>
          <a:blip r:embed="rId2"/>
          <a:stretch>
            <a:fillRect/>
          </a:stretch>
        </p:blipFill>
        <p:spPr>
          <a:xfrm>
            <a:off x="1334334" y="1377678"/>
            <a:ext cx="7282668" cy="50919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pic>
        <p:nvPicPr>
          <p:cNvPr id="4" name="Content Placeholder 3"/>
          <p:cNvPicPr>
            <a:picLocks noGrp="1" noChangeAspect="1"/>
          </p:cNvPicPr>
          <p:nvPr>
            <p:ph idx="1"/>
          </p:nvPr>
        </p:nvPicPr>
        <p:blipFill>
          <a:blip r:embed="rId2"/>
          <a:stretch>
            <a:fillRect/>
          </a:stretch>
        </p:blipFill>
        <p:spPr>
          <a:xfrm>
            <a:off x="835950" y="1806628"/>
            <a:ext cx="8279435" cy="45351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MySQL</a:t>
            </a:r>
          </a:p>
        </p:txBody>
      </p:sp>
      <p:pic>
        <p:nvPicPr>
          <p:cNvPr id="5" name="Content Placeholder 4"/>
          <p:cNvPicPr>
            <a:picLocks noGrp="1" noChangeAspect="1"/>
          </p:cNvPicPr>
          <p:nvPr>
            <p:ph idx="1"/>
          </p:nvPr>
        </p:nvPicPr>
        <p:blipFill>
          <a:blip r:embed="rId2"/>
          <a:srcRect l="32852" t="15628" r="40149" b="57508"/>
          <a:stretch>
            <a:fillRect/>
          </a:stretch>
        </p:blipFill>
        <p:spPr>
          <a:xfrm>
            <a:off x="992648" y="1464249"/>
            <a:ext cx="8116228" cy="45432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Tablas L</a:t>
            </a:r>
            <a:r>
              <a:rPr lang="es-CO" altLang="es-CO" dirty="0"/>
              <a:t>ó</a:t>
            </a:r>
            <a:r>
              <a:rPr lang="x-none" altLang="es-CO" dirty="0"/>
              <a:t>gicas de los Triggers</a:t>
            </a:r>
          </a:p>
        </p:txBody>
      </p:sp>
      <p:sp>
        <p:nvSpPr>
          <p:cNvPr id="3" name="Content Placeholder 2"/>
          <p:cNvSpPr>
            <a:spLocks noGrp="1"/>
          </p:cNvSpPr>
          <p:nvPr>
            <p:ph idx="1"/>
          </p:nvPr>
        </p:nvSpPr>
        <p:spPr/>
        <p:txBody>
          <a:bodyPr>
            <a:normAutofit/>
          </a:bodyPr>
          <a:lstStyle/>
          <a:p>
            <a:r>
              <a:rPr lang="es-CO" altLang="en-US" dirty="0"/>
              <a:t>En las instrucciones CREATE TRIGGER se utilizan dos tablas lógicas: </a:t>
            </a:r>
            <a:r>
              <a:rPr lang="x-none" altLang="es-CO" dirty="0"/>
              <a:t>OLD y</a:t>
            </a:r>
            <a:r>
              <a:rPr lang="es-CO" altLang="en-US" dirty="0"/>
              <a:t> </a:t>
            </a:r>
            <a:r>
              <a:rPr lang="x-none" altLang="es-CO" dirty="0"/>
              <a:t>NEW</a:t>
            </a:r>
            <a:r>
              <a:rPr lang="es-CO" altLang="en-US" dirty="0"/>
              <a:t>. </a:t>
            </a:r>
          </a:p>
          <a:p>
            <a:r>
              <a:rPr lang="es-CO" altLang="en-US" dirty="0"/>
              <a:t>En estructura, son idénticos a la tabla en la que se crea el </a:t>
            </a:r>
            <a:r>
              <a:rPr lang="x-none" altLang="es-CO" dirty="0"/>
              <a:t>Trigger</a:t>
            </a:r>
            <a:r>
              <a:rPr lang="es-CO" altLang="en-US" dirty="0"/>
              <a:t>. </a:t>
            </a:r>
          </a:p>
          <a:p>
            <a:endParaRPr lang="es-CO" altLang="en-US" dirty="0"/>
          </a:p>
          <a:p>
            <a:r>
              <a:rPr lang="es-CO" altLang="en-US" dirty="0"/>
              <a:t>La tabla lógica </a:t>
            </a:r>
            <a:r>
              <a:rPr lang="x-none" altLang="es-CO" dirty="0"/>
              <a:t>OLD </a:t>
            </a:r>
            <a:r>
              <a:rPr lang="es-CO" altLang="en-US" dirty="0"/>
              <a:t>contiene los datos originales y contiene sólo datos de una acción de actualización o eliminación. </a:t>
            </a:r>
          </a:p>
          <a:p>
            <a:r>
              <a:rPr lang="es-CO" altLang="en-US" dirty="0"/>
              <a:t>La tabla lógica </a:t>
            </a:r>
            <a:r>
              <a:rPr lang="x-none" altLang="es-CO" dirty="0"/>
              <a:t>NEW </a:t>
            </a:r>
            <a:r>
              <a:rPr lang="es-CO" altLang="en-US" dirty="0"/>
              <a:t>contiene los nuevos datos o la apariencia de la fila y sólo contiene datos de UPDATE o INSERT.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Restricciones sobre los Triggers</a:t>
            </a:r>
          </a:p>
        </p:txBody>
      </p:sp>
      <p:sp>
        <p:nvSpPr>
          <p:cNvPr id="3" name="Content Placeholder 2"/>
          <p:cNvSpPr>
            <a:spLocks noGrp="1"/>
          </p:cNvSpPr>
          <p:nvPr>
            <p:ph idx="1"/>
          </p:nvPr>
        </p:nvSpPr>
        <p:spPr>
          <a:xfrm>
            <a:off x="1101212" y="1651819"/>
            <a:ext cx="8172789" cy="4389543"/>
          </a:xfrm>
        </p:spPr>
        <p:txBody>
          <a:bodyPr>
            <a:normAutofit fontScale="97500"/>
          </a:bodyPr>
          <a:lstStyle/>
          <a:p>
            <a:pPr marL="0" indent="0">
              <a:buNone/>
            </a:pPr>
            <a:r>
              <a:rPr lang="x-none" altLang="es-CO" dirty="0"/>
              <a:t>Estas transacciones no puede ser seguidas por un Trigger:</a:t>
            </a:r>
          </a:p>
          <a:p>
            <a:pPr marL="0" indent="0">
              <a:buNone/>
            </a:pPr>
            <a:r>
              <a:rPr lang="x-none" altLang="es-CO" dirty="0"/>
              <a:t>■  ALTER DATABASE</a:t>
            </a:r>
          </a:p>
          <a:p>
            <a:pPr marL="0" indent="0">
              <a:buNone/>
            </a:pPr>
            <a:r>
              <a:rPr lang="x-none" altLang="es-CO" dirty="0"/>
              <a:t>■  CREATE DATABASE</a:t>
            </a:r>
          </a:p>
          <a:p>
            <a:pPr marL="0" indent="0">
              <a:buNone/>
            </a:pPr>
            <a:r>
              <a:rPr lang="x-none" altLang="es-CO" dirty="0"/>
              <a:t>■  DISK INIT</a:t>
            </a:r>
          </a:p>
          <a:p>
            <a:pPr marL="0" indent="0">
              <a:buNone/>
            </a:pPr>
            <a:r>
              <a:rPr lang="x-none" altLang="es-CO" dirty="0"/>
              <a:t>■  DISK RESIZE</a:t>
            </a:r>
          </a:p>
          <a:p>
            <a:pPr marL="0" indent="0">
              <a:buNone/>
            </a:pPr>
            <a:r>
              <a:rPr lang="x-none" altLang="es-CO" dirty="0"/>
              <a:t>■  DROP DATABASE</a:t>
            </a:r>
          </a:p>
          <a:p>
            <a:pPr marL="0" indent="0">
              <a:buNone/>
            </a:pPr>
            <a:r>
              <a:rPr lang="x-none" altLang="es-CO" dirty="0"/>
              <a:t>■  LOAD DATABASE</a:t>
            </a:r>
          </a:p>
          <a:p>
            <a:pPr marL="0" indent="0">
              <a:buNone/>
            </a:pPr>
            <a:r>
              <a:rPr lang="x-none" altLang="es-CO" dirty="0"/>
              <a:t>■  LOAD LOG</a:t>
            </a:r>
          </a:p>
          <a:p>
            <a:pPr marL="0" indent="0">
              <a:buNone/>
            </a:pPr>
            <a:r>
              <a:rPr lang="x-none" altLang="es-CO" dirty="0"/>
              <a:t>■  RECONFIGURE</a:t>
            </a:r>
          </a:p>
          <a:p>
            <a:pPr marL="0" indent="0">
              <a:buNone/>
            </a:pPr>
            <a:r>
              <a:rPr lang="x-none" altLang="es-CO" dirty="0"/>
              <a:t>■  RESTORE DATABASE</a:t>
            </a:r>
          </a:p>
          <a:p>
            <a:pPr marL="0" indent="0">
              <a:buNone/>
            </a:pPr>
            <a:r>
              <a:rPr lang="x-none" altLang="es-CO" dirty="0"/>
              <a:t>■  RESTORE LOG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s-CO" dirty="0"/>
              <a:t>Introducción</a:t>
            </a:r>
          </a:p>
        </p:txBody>
      </p:sp>
      <p:sp>
        <p:nvSpPr>
          <p:cNvPr id="3" name="Content Placeholder 2"/>
          <p:cNvSpPr>
            <a:spLocks noGrp="1"/>
          </p:cNvSpPr>
          <p:nvPr>
            <p:ph idx="1"/>
          </p:nvPr>
        </p:nvSpPr>
        <p:spPr/>
        <p:txBody>
          <a:bodyPr>
            <a:normAutofit/>
          </a:bodyPr>
          <a:lstStyle/>
          <a:p>
            <a:pPr marL="0" indent="0" algn="just">
              <a:buNone/>
            </a:pPr>
            <a:r>
              <a:rPr sz="1800">
                <a:latin typeface="Verdana" charset="0"/>
              </a:rPr>
              <a:t>Usted es un administrador de seguridad de información responsable de todas las políticas de seguridad de datos. Usted acaba de leer un artículo en una revista de renombre sobre un esquema de fraude que se está convirtiendo en epidemia en muchas empresas. El tema del artículo es que las mismas personas que están custodiando los datos de una empresa probablemente sean los que amenazan los datos. Incluso si esto no es un problema importante en su empresa en este momento, debe darse cuenta de que debe protegerse contra todo tipo de riesgo de seguridad y que debe utilizar todos los recursos disponibles para asegurarse de que está bien en todos los temas de seguridad y auditoría.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 un Modelo Histórico</a:t>
            </a:r>
          </a:p>
        </p:txBody>
      </p:sp>
      <p:pic>
        <p:nvPicPr>
          <p:cNvPr id="4" name="Content Placeholder 3"/>
          <p:cNvPicPr>
            <a:picLocks noGrp="1" noChangeAspect="1"/>
          </p:cNvPicPr>
          <p:nvPr>
            <p:ph idx="1"/>
          </p:nvPr>
        </p:nvPicPr>
        <p:blipFill>
          <a:blip r:embed="rId3"/>
          <a:srcRect l="35010" t="15030" r="34169" b="59580"/>
          <a:stretch>
            <a:fillRect/>
          </a:stretch>
        </p:blipFill>
        <p:spPr>
          <a:xfrm>
            <a:off x="677334" y="1729720"/>
            <a:ext cx="8790940" cy="4133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Acciones de Aplicación</a:t>
            </a:r>
          </a:p>
        </p:txBody>
      </p:sp>
      <p:pic>
        <p:nvPicPr>
          <p:cNvPr id="7" name="Content Placeholder 6"/>
          <p:cNvPicPr>
            <a:picLocks noGrp="1" noChangeAspect="1"/>
          </p:cNvPicPr>
          <p:nvPr>
            <p:ph idx="1"/>
          </p:nvPr>
        </p:nvPicPr>
        <p:blipFill rotWithShape="1">
          <a:blip r:embed="rId3"/>
          <a:srcRect l="42857" t="25087" r="25687" b="52545"/>
          <a:stretch/>
        </p:blipFill>
        <p:spPr>
          <a:xfrm>
            <a:off x="1120877" y="2192592"/>
            <a:ext cx="7447936" cy="2979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Acciones de Aplicación</a:t>
            </a:r>
          </a:p>
        </p:txBody>
      </p:sp>
      <p:pic>
        <p:nvPicPr>
          <p:cNvPr id="4" name="Content Placeholder 3"/>
          <p:cNvPicPr>
            <a:picLocks noGrp="1" noChangeAspect="1"/>
          </p:cNvPicPr>
          <p:nvPr>
            <p:ph idx="1"/>
          </p:nvPr>
        </p:nvPicPr>
        <p:blipFill rotWithShape="1">
          <a:blip r:embed="rId3"/>
          <a:srcRect l="37305" t="24890" r="27072" b="38633"/>
          <a:stretch/>
        </p:blipFill>
        <p:spPr>
          <a:xfrm>
            <a:off x="1612489" y="2163096"/>
            <a:ext cx="6558117" cy="37774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sp>
        <p:nvSpPr>
          <p:cNvPr id="3" name="Content Placeholder 2"/>
          <p:cNvSpPr>
            <a:spLocks noGrp="1"/>
          </p:cNvSpPr>
          <p:nvPr>
            <p:ph idx="1"/>
          </p:nvPr>
        </p:nvSpPr>
        <p:spPr>
          <a:xfrm>
            <a:off x="677333" y="1930401"/>
            <a:ext cx="9105763" cy="4110962"/>
          </a:xfrm>
        </p:spPr>
        <p:txBody>
          <a:bodyPr>
            <a:normAutofit fontScale="95000"/>
          </a:bodyPr>
          <a:lstStyle/>
          <a:p>
            <a:pPr algn="just"/>
            <a:r>
              <a:rPr lang="x-none" altLang="es-CO" dirty="0"/>
              <a:t>Oracle proporciona auditorías a nivel de columna, conocidas como auditoria de granularidad, que mantiene una pista de auditoría de todas las actividades de DML.</a:t>
            </a:r>
          </a:p>
          <a:p>
            <a:pPr algn="just"/>
            <a:r>
              <a:rPr lang="x-none" altLang="es-CO" dirty="0"/>
              <a:t>FGA es simplemente un mecanismo interno que permite al administrador de bases de datos configurar políticas de auditoría en tablas. </a:t>
            </a:r>
          </a:p>
          <a:p>
            <a:pPr algn="just"/>
            <a:r>
              <a:rPr lang="x-none" altLang="es-CO" dirty="0"/>
              <a:t>FGA permite a los administradores generar un registro de auditoría de actividades DML a archivos del sistema operativo o tablas de base de datos. </a:t>
            </a:r>
          </a:p>
          <a:p>
            <a:pPr algn="just"/>
            <a:r>
              <a:rPr lang="x-none" altLang="es-CO" dirty="0"/>
              <a:t>FGA es capaz de auditar columnas o tablas utilizando el paquete Oracle PL / SQL, llamado DBMS_FGA. </a:t>
            </a:r>
          </a:p>
          <a:p>
            <a:pPr algn="just"/>
            <a:r>
              <a:rPr lang="x-none" altLang="es-CO" dirty="0"/>
              <a:t>La característica no sólo registra un registro de auditoría de actividades, también puede alertar a los administradores o realizar una acción cuando se produce un evento auditable.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sp>
        <p:nvSpPr>
          <p:cNvPr id="3" name="Content Placeholder 2"/>
          <p:cNvSpPr>
            <a:spLocks noGrp="1"/>
          </p:cNvSpPr>
          <p:nvPr>
            <p:ph idx="1"/>
          </p:nvPr>
        </p:nvSpPr>
        <p:spPr/>
        <p:txBody>
          <a:bodyPr>
            <a:normAutofit/>
          </a:bodyPr>
          <a:lstStyle/>
          <a:p>
            <a:pPr marL="0" indent="0">
              <a:buNone/>
            </a:pPr>
            <a:r>
              <a:rPr lang="x-none" altLang="es-CO" sz="2800" dirty="0"/>
              <a:t>Los cuatro procedimientos DBMS_FGA utilizados para implementar la auditoría DML son:</a:t>
            </a:r>
          </a:p>
          <a:p>
            <a:pPr marL="457200" indent="-457200"/>
            <a:r>
              <a:rPr lang="x-none" altLang="es-CO" sz="2800" dirty="0"/>
              <a:t>ADD_POLICY: agrega una política de auditoría</a:t>
            </a:r>
          </a:p>
          <a:p>
            <a:pPr marL="457200" indent="-457200"/>
            <a:r>
              <a:rPr lang="x-none" altLang="es-CO" sz="2800" dirty="0"/>
              <a:t>DISABLE_POLICY: deshabilita una política existente</a:t>
            </a:r>
          </a:p>
          <a:p>
            <a:pPr marL="457200" indent="-457200"/>
            <a:r>
              <a:rPr lang="x-none" altLang="es-CO" sz="2800" dirty="0"/>
              <a:t>DROP_POLICY:Eliminar una política existente</a:t>
            </a:r>
          </a:p>
          <a:p>
            <a:pPr marL="457200" indent="-457200"/>
            <a:r>
              <a:rPr lang="x-none" altLang="es-CO" sz="2800" dirty="0"/>
              <a:t>ENABLE_POLICY: activa una política existente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rcRect b="42220"/>
          <a:stretch>
            <a:fillRect/>
          </a:stretch>
        </p:blipFill>
        <p:spPr>
          <a:xfrm>
            <a:off x="608508" y="1767866"/>
            <a:ext cx="9322175" cy="49904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rcRect t="57938"/>
          <a:stretch>
            <a:fillRect/>
          </a:stretch>
        </p:blipFill>
        <p:spPr>
          <a:xfrm>
            <a:off x="468876" y="1930400"/>
            <a:ext cx="11027410" cy="42970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sp>
        <p:nvSpPr>
          <p:cNvPr id="3" name="Content Placeholder 2"/>
          <p:cNvSpPr>
            <a:spLocks noGrp="1"/>
          </p:cNvSpPr>
          <p:nvPr>
            <p:ph idx="1"/>
          </p:nvPr>
        </p:nvSpPr>
        <p:spPr/>
        <p:txBody>
          <a:bodyPr>
            <a:normAutofit/>
          </a:bodyPr>
          <a:lstStyle/>
          <a:p>
            <a:pPr algn="just"/>
            <a:r>
              <a:rPr lang="x-none" altLang="es-CO" sz="2000" dirty="0"/>
              <a:t>Suponga que se tienen los siguientes requisitos empresariales:</a:t>
            </a:r>
          </a:p>
          <a:p>
            <a:pPr algn="just"/>
            <a:r>
              <a:rPr lang="x-none" altLang="es-CO" sz="2000" dirty="0"/>
              <a:t>Generar una auditoría para todas las actividades de SELECT en la tabla CLIENTES.</a:t>
            </a:r>
          </a:p>
          <a:p>
            <a:pPr algn="just"/>
            <a:r>
              <a:rPr lang="x-none" altLang="es-CO" sz="2000" dirty="0"/>
              <a:t>Generar una auditoría cuando CREDIT_LIMIT se establece en un valor superior a $ 10,000.00.</a:t>
            </a:r>
          </a:p>
          <a:p>
            <a:pPr algn="just"/>
            <a:r>
              <a:rPr lang="x-none" altLang="es-CO" sz="2000" dirty="0"/>
              <a:t>Generar una auditoría cuando se elimina un cliente CLIENTE</a:t>
            </a:r>
            <a:r>
              <a:rPr lang="x-none" altLang="es-CO"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rcRect l="29617" t="25989" r="21737" b="51627"/>
          <a:stretch>
            <a:fillRect/>
          </a:stretch>
        </p:blipFill>
        <p:spPr>
          <a:xfrm>
            <a:off x="677334" y="2347595"/>
            <a:ext cx="10885805" cy="28181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5" name="Content Placeholder 4"/>
          <p:cNvPicPr>
            <a:picLocks noGrp="1" noChangeAspect="1"/>
          </p:cNvPicPr>
          <p:nvPr>
            <p:ph idx="1"/>
          </p:nvPr>
        </p:nvPicPr>
        <p:blipFill>
          <a:blip r:embed="rId3"/>
          <a:srcRect l="29617" t="30074" r="21343" b="50927"/>
          <a:stretch>
            <a:fillRect/>
          </a:stretch>
        </p:blipFill>
        <p:spPr>
          <a:xfrm>
            <a:off x="367481" y="2537624"/>
            <a:ext cx="10347960" cy="22555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Auditoria - Arquitectura de Auditoría de Acciones DML</a:t>
            </a:r>
          </a:p>
        </p:txBody>
      </p:sp>
      <p:sp>
        <p:nvSpPr>
          <p:cNvPr id="3" name="Content Placeholder 2"/>
          <p:cNvSpPr>
            <a:spLocks noGrp="1"/>
          </p:cNvSpPr>
          <p:nvPr>
            <p:ph idx="1"/>
          </p:nvPr>
        </p:nvSpPr>
        <p:spPr/>
        <p:txBody>
          <a:bodyPr>
            <a:normAutofit fontScale="92500" lnSpcReduction="10000"/>
          </a:bodyPr>
          <a:lstStyle/>
          <a:p>
            <a:pPr marL="0" indent="0" algn="just">
              <a:buNone/>
            </a:pPr>
            <a:r>
              <a:rPr sz="1800">
                <a:latin typeface="Verdana" charset="0"/>
              </a:rPr>
              <a:t>Uno de los principales proveedores de servicios de telefonía celular contrató a un representante de servicio al cliente. El representante estaba muy entusiasmado con su nuevo trabajo, especialmente porque podía crear cuentas para los clientes, así como cambiar y asignar sus planes. </a:t>
            </a:r>
          </a:p>
          <a:p>
            <a:pPr marL="0" indent="0" algn="just">
              <a:buNone/>
            </a:pPr>
            <a:r>
              <a:rPr sz="1800">
                <a:latin typeface="Verdana" charset="0"/>
              </a:rPr>
              <a:t>Pronto informó a sus amigos sobre el nuevo trabajo y les pidió que suscribieran a su compañía. Sin embargo, no se detuvo allí. Sin autorización, se ofreció a darles más minutos por un precio más bajo que el plan estándar. </a:t>
            </a:r>
          </a:p>
          <a:p>
            <a:pPr marL="0" indent="0" algn="just">
              <a:buNone/>
            </a:pPr>
            <a:r>
              <a:rPr sz="1800">
                <a:latin typeface="Verdana" charset="0"/>
              </a:rPr>
              <a:t>Entonces, él empujó su esquema a un nivel más alto cargando a sus amigos directamente y dándoles un precio más bajo que cualquier compañía ofrecida. Esto lo hizo rico durante dos años, hasta que un socio de negocios hizo una llamada al vicepresidente de Servicios al Cliente. "Malas noticias", dijo. "Uno de sus representantes de servicio al cliente está vendiendo minutos a sus clientes bajo la mesa. Ayer en una fiesta escuché a un chico hablando de su suscripción barata y de minutos casi ilimitados.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sp>
        <p:nvSpPr>
          <p:cNvPr id="3" name="Content Placeholder 2"/>
          <p:cNvSpPr>
            <a:spLocks noGrp="1"/>
          </p:cNvSpPr>
          <p:nvPr>
            <p:ph idx="1"/>
          </p:nvPr>
        </p:nvSpPr>
        <p:spPr>
          <a:xfrm>
            <a:off x="677333" y="2172929"/>
            <a:ext cx="9292577" cy="4257368"/>
          </a:xfrm>
        </p:spPr>
        <p:txBody>
          <a:bodyPr>
            <a:normAutofit fontScale="87500" lnSpcReduction="10000"/>
          </a:bodyPr>
          <a:lstStyle/>
          <a:p>
            <a:r>
              <a:rPr lang="es-CO" altLang="en-US" sz="1600" dirty="0"/>
              <a:t>OBJECT_SCHEMA</a:t>
            </a:r>
            <a:r>
              <a:rPr lang="x-none" altLang="es-CO" sz="1600" dirty="0"/>
              <a:t>: </a:t>
            </a:r>
            <a:r>
              <a:rPr lang="es-CO" altLang="en-US" sz="1600" dirty="0"/>
              <a:t>Nombre del </a:t>
            </a:r>
            <a:r>
              <a:rPr lang="x-none" altLang="es-CO" sz="1600" dirty="0"/>
              <a:t>esquema a</a:t>
            </a:r>
            <a:r>
              <a:rPr lang="es-CO" altLang="en-US" sz="1600" dirty="0"/>
              <a:t> auditar</a:t>
            </a:r>
          </a:p>
          <a:p>
            <a:r>
              <a:rPr lang="es-CO" altLang="en-US" sz="1600" dirty="0"/>
              <a:t>OBJECT_NAME: </a:t>
            </a:r>
            <a:r>
              <a:rPr lang="x-none" altLang="es-CO" sz="1600" dirty="0"/>
              <a:t>N</a:t>
            </a:r>
            <a:r>
              <a:rPr lang="es-CO" altLang="en-US" sz="1600" dirty="0" err="1"/>
              <a:t>ombre</a:t>
            </a:r>
            <a:r>
              <a:rPr lang="es-CO" altLang="en-US" sz="1600" dirty="0"/>
              <a:t> del objeto que desea auditar</a:t>
            </a:r>
          </a:p>
          <a:p>
            <a:r>
              <a:rPr lang="es-CO" altLang="en-US" sz="1600" dirty="0"/>
              <a:t>POLICY_NAME: </a:t>
            </a:r>
            <a:r>
              <a:rPr lang="x-none" altLang="es-CO" sz="1600" dirty="0"/>
              <a:t>N</a:t>
            </a:r>
            <a:r>
              <a:rPr lang="es-CO" altLang="en-US" sz="1600" dirty="0" err="1"/>
              <a:t>ombre</a:t>
            </a:r>
            <a:r>
              <a:rPr lang="es-CO" altLang="en-US" sz="1600" dirty="0"/>
              <a:t> único de la política de auditoría</a:t>
            </a:r>
          </a:p>
          <a:p>
            <a:r>
              <a:rPr lang="es-CO" altLang="en-US" sz="1600" dirty="0"/>
              <a:t>AUDIT_CONDITION</a:t>
            </a:r>
            <a:r>
              <a:rPr lang="x-none" altLang="es-CO" sz="1600" dirty="0"/>
              <a:t>: </a:t>
            </a:r>
            <a:r>
              <a:rPr lang="es-CO" altLang="en-US" sz="1600" dirty="0"/>
              <a:t>Condición en la fila utilizada como criterio de auditoría. NULL significa que no hay condición.</a:t>
            </a:r>
          </a:p>
          <a:p>
            <a:r>
              <a:rPr lang="es-CO" altLang="en-US" sz="1600" dirty="0"/>
              <a:t>AUDIT_COLUMN: </a:t>
            </a:r>
            <a:r>
              <a:rPr lang="x-none" altLang="es-CO" sz="1600" dirty="0"/>
              <a:t>N</a:t>
            </a:r>
            <a:r>
              <a:rPr lang="es-CO" altLang="en-US" sz="1600" dirty="0" err="1"/>
              <a:t>ombre</a:t>
            </a:r>
            <a:r>
              <a:rPr lang="es-CO" altLang="en-US" sz="1600" dirty="0"/>
              <a:t> de las columnas que desea auditar. NULL significa todas las columnas.</a:t>
            </a:r>
          </a:p>
          <a:p>
            <a:r>
              <a:rPr lang="es-CO" altLang="en-US" sz="1600" dirty="0"/>
              <a:t>HANDLER_SCHEMA: </a:t>
            </a:r>
            <a:r>
              <a:rPr lang="x-none" altLang="es-CO" sz="1600" dirty="0"/>
              <a:t>N</a:t>
            </a:r>
            <a:r>
              <a:rPr lang="es-CO" altLang="en-US" sz="1600" dirty="0" err="1"/>
              <a:t>ombre</a:t>
            </a:r>
            <a:r>
              <a:rPr lang="es-CO" altLang="en-US" sz="1600" dirty="0"/>
              <a:t> del nombre de usuario que posee el procedimiento que se utiliza como controlador de eventos. NULL indica el esquema actual.</a:t>
            </a:r>
          </a:p>
          <a:p>
            <a:r>
              <a:rPr lang="es-CO" altLang="en-US" sz="1600" dirty="0"/>
              <a:t>HANDLER_MODULE: nombre del procedimiento que se activa cuando se ejerce la auditoría. A esto se le llama procedimiento EVENT HANDLER. Se puede utilizar para la página o correo electrónico o cualquier acción deseada. NULL significa que no hay ningún controlador de eventos.</a:t>
            </a:r>
          </a:p>
          <a:p>
            <a:r>
              <a:rPr lang="es-CO" altLang="en-US" sz="1600" dirty="0"/>
              <a:t>HABILITAR</a:t>
            </a:r>
            <a:r>
              <a:rPr lang="x-none" altLang="es-CO" sz="1600" dirty="0"/>
              <a:t>: </a:t>
            </a:r>
            <a:r>
              <a:rPr lang="es-CO" altLang="en-US" sz="1600" dirty="0"/>
              <a:t>Indica si la política de auditoría está habilitada o no. El valor predeterminado es TRUE, lo que significa habilitado.</a:t>
            </a:r>
          </a:p>
          <a:p>
            <a:r>
              <a:rPr lang="es-CO" altLang="en-US" sz="1600" dirty="0"/>
              <a:t>STATEMENT_TYPES</a:t>
            </a:r>
            <a:r>
              <a:rPr lang="x-none" altLang="es-CO" sz="1600" dirty="0"/>
              <a:t>: </a:t>
            </a:r>
            <a:r>
              <a:rPr lang="es-CO" altLang="en-US" sz="1600" dirty="0"/>
              <a:t>Especificación de las sentencias de DML que desea auditar. Los valores permitidos son INSERT, UPDATE, DELETE o SELECT, y el valor predeterminado es SELECT.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rcRect b="65980"/>
          <a:stretch>
            <a:fillRect/>
          </a:stretch>
        </p:blipFill>
        <p:spPr>
          <a:xfrm>
            <a:off x="786929" y="2370394"/>
            <a:ext cx="8880251" cy="289969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rcRect t="32678" b="33608"/>
          <a:stretch>
            <a:fillRect/>
          </a:stretch>
        </p:blipFill>
        <p:spPr>
          <a:xfrm>
            <a:off x="481781" y="2020378"/>
            <a:ext cx="10255045" cy="33185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3200" dirty="0"/>
              <a:t>Auditoría de Gran Precisión (FGA) con Oracle</a:t>
            </a:r>
          </a:p>
        </p:txBody>
      </p:sp>
      <p:pic>
        <p:nvPicPr>
          <p:cNvPr id="4" name="Content Placeholder 3"/>
          <p:cNvPicPr>
            <a:picLocks noGrp="1" noChangeAspect="1"/>
          </p:cNvPicPr>
          <p:nvPr>
            <p:ph idx="1"/>
          </p:nvPr>
        </p:nvPicPr>
        <p:blipFill>
          <a:blip r:embed="rId3"/>
          <a:stretch>
            <a:fillRect/>
          </a:stretch>
        </p:blipFill>
        <p:spPr>
          <a:xfrm>
            <a:off x="2757287" y="1383840"/>
            <a:ext cx="5609965" cy="538422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7" name="Content Placeholder 6"/>
          <p:cNvPicPr>
            <a:picLocks noGrp="1" noChangeAspect="1"/>
          </p:cNvPicPr>
          <p:nvPr>
            <p:ph idx="1"/>
          </p:nvPr>
        </p:nvPicPr>
        <p:blipFill>
          <a:blip r:embed="rId3"/>
          <a:stretch>
            <a:fillRect/>
          </a:stretch>
        </p:blipFill>
        <p:spPr>
          <a:xfrm>
            <a:off x="786018" y="2428895"/>
            <a:ext cx="8596312" cy="28335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5" name="Content Placeholder 4"/>
          <p:cNvPicPr>
            <a:picLocks noGrp="1" noChangeAspect="1"/>
          </p:cNvPicPr>
          <p:nvPr>
            <p:ph idx="1"/>
          </p:nvPr>
        </p:nvPicPr>
        <p:blipFill>
          <a:blip r:embed="rId3"/>
          <a:srcRect l="29609" t="24267" r="21729" b="54691"/>
          <a:stretch>
            <a:fillRect/>
          </a:stretch>
        </p:blipFill>
        <p:spPr>
          <a:xfrm>
            <a:off x="677334" y="2197227"/>
            <a:ext cx="11305007" cy="275003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tretch>
            <a:fillRect/>
          </a:stretch>
        </p:blipFill>
        <p:spPr>
          <a:xfrm>
            <a:off x="2117843" y="1930400"/>
            <a:ext cx="6682028" cy="43572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5" name="Content Placeholder 4"/>
          <p:cNvPicPr>
            <a:picLocks noGrp="1" noChangeAspect="1"/>
          </p:cNvPicPr>
          <p:nvPr>
            <p:ph idx="1"/>
          </p:nvPr>
        </p:nvPicPr>
        <p:blipFill>
          <a:blip r:embed="rId3"/>
          <a:stretch>
            <a:fillRect/>
          </a:stretch>
        </p:blipFill>
        <p:spPr>
          <a:xfrm>
            <a:off x="2089495" y="1801226"/>
            <a:ext cx="6317086" cy="471274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Gran Precisión (FGA) con Oracle</a:t>
            </a:r>
          </a:p>
        </p:txBody>
      </p:sp>
      <p:pic>
        <p:nvPicPr>
          <p:cNvPr id="4" name="Content Placeholder 3"/>
          <p:cNvPicPr>
            <a:picLocks noGrp="1" noChangeAspect="1"/>
          </p:cNvPicPr>
          <p:nvPr>
            <p:ph idx="1"/>
          </p:nvPr>
        </p:nvPicPr>
        <p:blipFill>
          <a:blip r:embed="rId3"/>
          <a:stretch>
            <a:fillRect/>
          </a:stretch>
        </p:blipFill>
        <p:spPr>
          <a:xfrm>
            <a:off x="765968" y="2119794"/>
            <a:ext cx="8918805" cy="37531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DML Statement Audit Trail</a:t>
            </a:r>
          </a:p>
        </p:txBody>
      </p:sp>
      <p:sp>
        <p:nvSpPr>
          <p:cNvPr id="3" name="Content Placeholder 2"/>
          <p:cNvSpPr>
            <a:spLocks noGrp="1"/>
          </p:cNvSpPr>
          <p:nvPr>
            <p:ph idx="1"/>
          </p:nvPr>
        </p:nvSpPr>
        <p:spPr>
          <a:xfrm>
            <a:off x="677334" y="1553497"/>
            <a:ext cx="8840292" cy="4487865"/>
          </a:xfrm>
        </p:spPr>
        <p:txBody>
          <a:bodyPr>
            <a:normAutofit lnSpcReduction="10000"/>
          </a:bodyPr>
          <a:lstStyle/>
          <a:p>
            <a:pPr marL="0" indent="0" algn="just">
              <a:buNone/>
            </a:pPr>
            <a:r>
              <a:rPr sz="2000" dirty="0"/>
              <a:t>Wissam </a:t>
            </a:r>
            <a:r>
              <a:rPr sz="2000" dirty="0" err="1"/>
              <a:t>es</a:t>
            </a:r>
            <a:r>
              <a:rPr sz="2000" dirty="0"/>
              <a:t> un </a:t>
            </a:r>
            <a:r>
              <a:rPr sz="2000" dirty="0" err="1"/>
              <a:t>arquitecto</a:t>
            </a:r>
            <a:r>
              <a:rPr sz="2000" dirty="0"/>
              <a:t> de bases de </a:t>
            </a:r>
            <a:r>
              <a:rPr sz="2000" dirty="0" err="1"/>
              <a:t>datos</a:t>
            </a:r>
            <a:r>
              <a:rPr sz="2000" dirty="0"/>
              <a:t>, que </a:t>
            </a:r>
            <a:r>
              <a:rPr sz="2000" dirty="0" err="1"/>
              <a:t>trabaja</a:t>
            </a:r>
            <a:r>
              <a:rPr sz="2000" dirty="0"/>
              <a:t> para </a:t>
            </a:r>
            <a:r>
              <a:rPr sz="2000" dirty="0" err="1"/>
              <a:t>una</a:t>
            </a:r>
            <a:r>
              <a:rPr sz="2000" dirty="0"/>
              <a:t> </a:t>
            </a:r>
            <a:r>
              <a:rPr lang="x-none" sz="2000" dirty="0"/>
              <a:t>pescaderia </a:t>
            </a:r>
            <a:r>
              <a:rPr sz="2000" dirty="0"/>
              <a:t>de </a:t>
            </a:r>
            <a:r>
              <a:rPr sz="2000" dirty="0" err="1"/>
              <a:t>tamaño</a:t>
            </a:r>
            <a:r>
              <a:rPr sz="2000" dirty="0"/>
              <a:t> </a:t>
            </a:r>
            <a:r>
              <a:rPr sz="2000" dirty="0" err="1"/>
              <a:t>mediano</a:t>
            </a:r>
            <a:r>
              <a:rPr sz="2000" dirty="0"/>
              <a:t>. </a:t>
            </a:r>
            <a:r>
              <a:rPr sz="2000" dirty="0" err="1"/>
              <a:t>Él</a:t>
            </a:r>
            <a:r>
              <a:rPr sz="2000" dirty="0"/>
              <a:t> </a:t>
            </a:r>
            <a:r>
              <a:rPr sz="2000" dirty="0" err="1"/>
              <a:t>diseñó</a:t>
            </a:r>
            <a:r>
              <a:rPr sz="2000" dirty="0"/>
              <a:t> </a:t>
            </a:r>
            <a:r>
              <a:rPr sz="2000" dirty="0" err="1"/>
              <a:t>una</a:t>
            </a:r>
            <a:r>
              <a:rPr sz="2000" dirty="0"/>
              <a:t> </a:t>
            </a:r>
            <a:r>
              <a:rPr sz="2000" dirty="0" err="1"/>
              <a:t>aplicación</a:t>
            </a:r>
            <a:r>
              <a:rPr sz="2000" dirty="0"/>
              <a:t> de base de </a:t>
            </a:r>
            <a:r>
              <a:rPr sz="2000" dirty="0" err="1"/>
              <a:t>datos</a:t>
            </a:r>
            <a:r>
              <a:rPr sz="2000" dirty="0"/>
              <a:t> </a:t>
            </a:r>
            <a:r>
              <a:rPr sz="2000" dirty="0" err="1"/>
              <a:t>transaccional</a:t>
            </a:r>
            <a:r>
              <a:rPr sz="2000" dirty="0"/>
              <a:t>. </a:t>
            </a:r>
            <a:r>
              <a:rPr sz="2000" dirty="0" err="1"/>
              <a:t>Hace</a:t>
            </a:r>
            <a:r>
              <a:rPr sz="2000" dirty="0"/>
              <a:t> </a:t>
            </a:r>
            <a:r>
              <a:rPr sz="2000" dirty="0" err="1"/>
              <a:t>unos</a:t>
            </a:r>
            <a:r>
              <a:rPr sz="2000" dirty="0"/>
              <a:t> </a:t>
            </a:r>
            <a:r>
              <a:rPr sz="2000" dirty="0" err="1"/>
              <a:t>días</a:t>
            </a:r>
            <a:r>
              <a:rPr sz="2000" dirty="0"/>
              <a:t> </a:t>
            </a:r>
            <a:r>
              <a:rPr sz="2000" dirty="0" err="1"/>
              <a:t>asistió</a:t>
            </a:r>
            <a:r>
              <a:rPr sz="2000" dirty="0"/>
              <a:t> a </a:t>
            </a:r>
            <a:r>
              <a:rPr sz="2000" dirty="0" err="1"/>
              <a:t>una</a:t>
            </a:r>
            <a:r>
              <a:rPr sz="2000" dirty="0"/>
              <a:t> </a:t>
            </a:r>
            <a:r>
              <a:rPr sz="2000" dirty="0" err="1"/>
              <a:t>reunión</a:t>
            </a:r>
            <a:r>
              <a:rPr sz="2000" dirty="0"/>
              <a:t> </a:t>
            </a:r>
            <a:r>
              <a:rPr sz="2000" dirty="0" err="1"/>
              <a:t>sobre</a:t>
            </a:r>
            <a:r>
              <a:rPr sz="2000" dirty="0"/>
              <a:t> </a:t>
            </a:r>
            <a:r>
              <a:rPr sz="2000" dirty="0" err="1"/>
              <a:t>nuevos</a:t>
            </a:r>
            <a:r>
              <a:rPr sz="2000" dirty="0"/>
              <a:t> </a:t>
            </a:r>
            <a:r>
              <a:rPr sz="2000" dirty="0" err="1"/>
              <a:t>proyectos</a:t>
            </a:r>
            <a:r>
              <a:rPr sz="2000" dirty="0"/>
              <a:t>. </a:t>
            </a:r>
            <a:r>
              <a:rPr sz="2000" dirty="0" err="1"/>
              <a:t>En</a:t>
            </a:r>
            <a:r>
              <a:rPr sz="2000" dirty="0"/>
              <a:t> la </a:t>
            </a:r>
            <a:r>
              <a:rPr sz="2000" dirty="0" err="1"/>
              <a:t>reunión</a:t>
            </a:r>
            <a:r>
              <a:rPr sz="2000" dirty="0"/>
              <a:t>, el </a:t>
            </a:r>
            <a:r>
              <a:rPr sz="2000" dirty="0" err="1"/>
              <a:t>vicepresidente</a:t>
            </a:r>
            <a:r>
              <a:rPr sz="2000" dirty="0"/>
              <a:t> de </a:t>
            </a:r>
            <a:r>
              <a:rPr sz="2000" dirty="0" err="1"/>
              <a:t>ingeniería</a:t>
            </a:r>
            <a:r>
              <a:rPr sz="2000" dirty="0"/>
              <a:t> le </a:t>
            </a:r>
            <a:r>
              <a:rPr sz="2000" dirty="0" err="1"/>
              <a:t>pidió</a:t>
            </a:r>
            <a:r>
              <a:rPr sz="2000" dirty="0"/>
              <a:t> a Wissam que </a:t>
            </a:r>
            <a:r>
              <a:rPr sz="2000" dirty="0" err="1"/>
              <a:t>fuera</a:t>
            </a:r>
            <a:r>
              <a:rPr sz="2000" dirty="0"/>
              <a:t> el </a:t>
            </a:r>
            <a:r>
              <a:rPr sz="2000" dirty="0" err="1"/>
              <a:t>arquitecto</a:t>
            </a:r>
            <a:r>
              <a:rPr sz="2000" dirty="0"/>
              <a:t> de un </a:t>
            </a:r>
            <a:r>
              <a:rPr sz="2000" dirty="0" err="1"/>
              <a:t>proyecto</a:t>
            </a:r>
            <a:r>
              <a:rPr sz="2000" dirty="0"/>
              <a:t> que </a:t>
            </a:r>
            <a:r>
              <a:rPr sz="2000" dirty="0" err="1"/>
              <a:t>rastrearía</a:t>
            </a:r>
            <a:r>
              <a:rPr sz="2000" dirty="0"/>
              <a:t> el </a:t>
            </a:r>
            <a:r>
              <a:rPr sz="2000" dirty="0" err="1"/>
              <a:t>tipo</a:t>
            </a:r>
            <a:r>
              <a:rPr sz="2000" dirty="0"/>
              <a:t>, la hora y la </a:t>
            </a:r>
            <a:r>
              <a:rPr sz="2000" dirty="0" err="1"/>
              <a:t>fecha</a:t>
            </a:r>
            <a:r>
              <a:rPr sz="2000" dirty="0"/>
              <a:t> de </a:t>
            </a:r>
            <a:r>
              <a:rPr sz="2000" dirty="0" err="1"/>
              <a:t>todas</a:t>
            </a:r>
            <a:r>
              <a:rPr sz="2000" dirty="0"/>
              <a:t> las </a:t>
            </a:r>
            <a:r>
              <a:rPr sz="2000" dirty="0" err="1"/>
              <a:t>actividades</a:t>
            </a:r>
            <a:r>
              <a:rPr sz="2000" dirty="0"/>
              <a:t> de DML. </a:t>
            </a:r>
          </a:p>
          <a:p>
            <a:pPr marL="0" indent="0" algn="just">
              <a:buNone/>
            </a:pPr>
            <a:r>
              <a:rPr sz="2000" dirty="0" err="1"/>
              <a:t>Inmediatamente</a:t>
            </a:r>
            <a:r>
              <a:rPr sz="2000" dirty="0"/>
              <a:t> </a:t>
            </a:r>
            <a:r>
              <a:rPr sz="2000" dirty="0" err="1"/>
              <a:t>comenzó</a:t>
            </a:r>
            <a:r>
              <a:rPr sz="2000" dirty="0"/>
              <a:t> a </a:t>
            </a:r>
            <a:r>
              <a:rPr sz="2000" dirty="0" err="1"/>
              <a:t>elaborar</a:t>
            </a:r>
            <a:r>
              <a:rPr sz="2000" dirty="0"/>
              <a:t> </a:t>
            </a:r>
            <a:r>
              <a:rPr sz="2000" dirty="0" err="1"/>
              <a:t>varios</a:t>
            </a:r>
            <a:r>
              <a:rPr sz="2000" dirty="0"/>
              <a:t> </a:t>
            </a:r>
            <a:r>
              <a:rPr sz="2000" dirty="0" err="1"/>
              <a:t>diseños</a:t>
            </a:r>
            <a:r>
              <a:rPr sz="2000" dirty="0"/>
              <a:t> que </a:t>
            </a:r>
            <a:r>
              <a:rPr sz="2000" dirty="0" err="1"/>
              <a:t>captarían</a:t>
            </a:r>
            <a:r>
              <a:rPr sz="2000" dirty="0"/>
              <a:t> las </a:t>
            </a:r>
            <a:r>
              <a:rPr sz="2000" dirty="0" err="1"/>
              <a:t>actividades</a:t>
            </a:r>
            <a:r>
              <a:rPr sz="2000" dirty="0"/>
              <a:t> de DML. Una </a:t>
            </a:r>
            <a:r>
              <a:rPr sz="2000" dirty="0" err="1"/>
              <a:t>vez</a:t>
            </a:r>
            <a:r>
              <a:rPr sz="2000" dirty="0"/>
              <a:t> </a:t>
            </a:r>
            <a:r>
              <a:rPr sz="2000" dirty="0" err="1"/>
              <a:t>completado</a:t>
            </a:r>
            <a:r>
              <a:rPr sz="2000" dirty="0"/>
              <a:t> el </a:t>
            </a:r>
            <a:r>
              <a:rPr sz="2000" dirty="0" err="1"/>
              <a:t>diseño</a:t>
            </a:r>
            <a:r>
              <a:rPr sz="2000" dirty="0"/>
              <a:t>, lo </a:t>
            </a:r>
            <a:r>
              <a:rPr sz="2000" dirty="0" err="1"/>
              <a:t>presentó</a:t>
            </a:r>
            <a:r>
              <a:rPr sz="2000" dirty="0"/>
              <a:t> al </a:t>
            </a:r>
            <a:r>
              <a:rPr sz="2000" dirty="0" err="1"/>
              <a:t>equipo</a:t>
            </a:r>
            <a:r>
              <a:rPr sz="2000" dirty="0"/>
              <a:t> de </a:t>
            </a:r>
            <a:r>
              <a:rPr sz="2000" dirty="0" err="1"/>
              <a:t>desarrollo</a:t>
            </a:r>
            <a:r>
              <a:rPr sz="2000" dirty="0"/>
              <a:t> y base de </a:t>
            </a:r>
            <a:r>
              <a:rPr sz="2000" dirty="0" err="1"/>
              <a:t>datos</a:t>
            </a:r>
            <a:r>
              <a:rPr sz="2000" dirty="0"/>
              <a:t> y </a:t>
            </a:r>
            <a:r>
              <a:rPr sz="2000" dirty="0" err="1"/>
              <a:t>pidió</a:t>
            </a:r>
            <a:r>
              <a:rPr sz="2000" dirty="0"/>
              <a:t> </a:t>
            </a:r>
            <a:r>
              <a:rPr sz="2000" dirty="0" err="1"/>
              <a:t>comentarios</a:t>
            </a:r>
            <a:r>
              <a:rPr sz="2000" dirty="0"/>
              <a:t>. Uno de </a:t>
            </a:r>
            <a:r>
              <a:rPr sz="2000" dirty="0" err="1"/>
              <a:t>los</a:t>
            </a:r>
            <a:r>
              <a:rPr sz="2000" dirty="0"/>
              <a:t> </a:t>
            </a:r>
            <a:r>
              <a:rPr sz="2000" dirty="0" err="1"/>
              <a:t>operadores</a:t>
            </a:r>
            <a:r>
              <a:rPr sz="2000" dirty="0"/>
              <a:t> de la base de </a:t>
            </a:r>
            <a:r>
              <a:rPr sz="2000" dirty="0" err="1"/>
              <a:t>datos</a:t>
            </a:r>
            <a:r>
              <a:rPr sz="2000" dirty="0"/>
              <a:t> </a:t>
            </a:r>
            <a:r>
              <a:rPr sz="2000" dirty="0" err="1"/>
              <a:t>comentó</a:t>
            </a:r>
            <a:r>
              <a:rPr sz="2000" dirty="0"/>
              <a:t> al </a:t>
            </a:r>
            <a:r>
              <a:rPr sz="2000" dirty="0" err="1"/>
              <a:t>instante</a:t>
            </a:r>
            <a:r>
              <a:rPr sz="2000" dirty="0"/>
              <a:t> que el </a:t>
            </a:r>
            <a:r>
              <a:rPr sz="2000" dirty="0" err="1"/>
              <a:t>sistema</a:t>
            </a:r>
            <a:r>
              <a:rPr sz="2000" dirty="0"/>
              <a:t> de base de </a:t>
            </a:r>
            <a:r>
              <a:rPr sz="2000" dirty="0" err="1"/>
              <a:t>datos</a:t>
            </a:r>
            <a:r>
              <a:rPr sz="2000" dirty="0"/>
              <a:t> </a:t>
            </a:r>
            <a:r>
              <a:rPr sz="2000" dirty="0" err="1"/>
              <a:t>ya</a:t>
            </a:r>
            <a:r>
              <a:rPr sz="2000" dirty="0"/>
              <a:t> </a:t>
            </a:r>
            <a:r>
              <a:rPr sz="2000" dirty="0" err="1"/>
              <a:t>tenía</a:t>
            </a:r>
            <a:r>
              <a:rPr sz="2000" dirty="0"/>
              <a:t> </a:t>
            </a:r>
            <a:r>
              <a:rPr sz="2000" dirty="0" err="1"/>
              <a:t>esta</a:t>
            </a:r>
            <a:r>
              <a:rPr sz="2000" dirty="0"/>
              <a:t> </a:t>
            </a:r>
            <a:r>
              <a:rPr sz="2000" dirty="0" err="1"/>
              <a:t>característica</a:t>
            </a:r>
            <a:r>
              <a:rPr sz="2000" dirty="0"/>
              <a:t> de </a:t>
            </a:r>
            <a:r>
              <a:rPr sz="2000" dirty="0" err="1"/>
              <a:t>auditoría</a:t>
            </a:r>
            <a:r>
              <a:rPr sz="2000" dirty="0"/>
              <a:t>, como </a:t>
            </a:r>
            <a:r>
              <a:rPr sz="2000" dirty="0" err="1"/>
              <a:t>una</a:t>
            </a:r>
            <a:r>
              <a:rPr sz="2000" dirty="0"/>
              <a:t> </a:t>
            </a:r>
            <a:r>
              <a:rPr sz="2000" dirty="0" err="1"/>
              <a:t>funcionalidad</a:t>
            </a:r>
            <a:r>
              <a:rPr sz="2000" dirty="0"/>
              <a:t> </a:t>
            </a:r>
            <a:r>
              <a:rPr sz="2000" dirty="0" err="1"/>
              <a:t>incorporada</a:t>
            </a:r>
            <a:r>
              <a:rPr sz="2000" dirty="0"/>
              <a:t>. </a:t>
            </a:r>
          </a:p>
          <a:p>
            <a:pPr marL="0" indent="0" algn="just">
              <a:buNone/>
            </a:pPr>
            <a:r>
              <a:rPr sz="2000" dirty="0"/>
              <a:t>"¿Por </a:t>
            </a:r>
            <a:r>
              <a:rPr sz="2000" dirty="0" err="1"/>
              <a:t>qué</a:t>
            </a:r>
            <a:r>
              <a:rPr sz="2000" dirty="0"/>
              <a:t> </a:t>
            </a:r>
            <a:r>
              <a:rPr sz="2000" dirty="0" err="1"/>
              <a:t>reinventar</a:t>
            </a:r>
            <a:r>
              <a:rPr sz="2000" dirty="0"/>
              <a:t> la </a:t>
            </a:r>
            <a:r>
              <a:rPr sz="2000" dirty="0" err="1"/>
              <a:t>rueda</a:t>
            </a:r>
            <a:r>
              <a:rPr sz="2000" dirty="0"/>
              <a:t>?" Wissam </a:t>
            </a:r>
            <a:r>
              <a:rPr sz="2000" dirty="0" err="1"/>
              <a:t>respondió</a:t>
            </a:r>
            <a:r>
              <a:rPr sz="2000" dirty="0"/>
              <a:t> </a:t>
            </a:r>
            <a:r>
              <a:rPr sz="2000" dirty="0" err="1"/>
              <a:t>rápidamente</a:t>
            </a:r>
            <a:r>
              <a:rPr sz="2000" dirty="0"/>
              <a:t>: "</a:t>
            </a:r>
            <a:r>
              <a:rPr sz="2000" dirty="0" err="1"/>
              <a:t>Necesitamos</a:t>
            </a:r>
            <a:r>
              <a:rPr sz="2000" dirty="0"/>
              <a:t> que </a:t>
            </a:r>
            <a:r>
              <a:rPr sz="2000" dirty="0" err="1"/>
              <a:t>este</a:t>
            </a:r>
            <a:r>
              <a:rPr sz="2000" dirty="0"/>
              <a:t> </a:t>
            </a:r>
            <a:r>
              <a:rPr sz="2000" dirty="0" err="1"/>
              <a:t>módulo</a:t>
            </a:r>
            <a:r>
              <a:rPr sz="2000" dirty="0"/>
              <a:t> sea </a:t>
            </a:r>
            <a:r>
              <a:rPr sz="2000" dirty="0" err="1"/>
              <a:t>independiente</a:t>
            </a:r>
            <a:r>
              <a:rPr sz="2000" dirty="0"/>
              <a:t> de la base de </a:t>
            </a:r>
            <a:r>
              <a:rPr sz="2000" dirty="0" err="1"/>
              <a:t>datos</a:t>
            </a:r>
            <a:r>
              <a:rPr sz="2000" dirty="0"/>
              <a:t>. </a:t>
            </a:r>
            <a:r>
              <a:rPr sz="2000" dirty="0" err="1"/>
              <a:t>También</a:t>
            </a:r>
            <a:r>
              <a:rPr sz="2000" dirty="0"/>
              <a:t> </a:t>
            </a:r>
            <a:r>
              <a:rPr sz="2000" dirty="0" err="1"/>
              <a:t>debe</a:t>
            </a:r>
            <a:r>
              <a:rPr sz="2000" dirty="0"/>
              <a:t> </a:t>
            </a:r>
            <a:r>
              <a:rPr sz="2000" dirty="0" err="1"/>
              <a:t>tener</a:t>
            </a:r>
            <a:r>
              <a:rPr sz="2000" dirty="0"/>
              <a:t> </a:t>
            </a:r>
            <a:r>
              <a:rPr sz="2000" dirty="0" err="1"/>
              <a:t>una</a:t>
            </a:r>
            <a:r>
              <a:rPr sz="2000" dirty="0"/>
              <a:t> </a:t>
            </a:r>
            <a:r>
              <a:rPr sz="2000" dirty="0" err="1"/>
              <a:t>interfaz</a:t>
            </a:r>
            <a:r>
              <a:rPr sz="2000" dirty="0"/>
              <a:t> de front-end que lo </a:t>
            </a:r>
            <a:r>
              <a:rPr sz="2000" dirty="0" err="1"/>
              <a:t>hará</a:t>
            </a:r>
            <a:r>
              <a:rPr sz="2000" dirty="0"/>
              <a:t> </a:t>
            </a:r>
            <a:r>
              <a:rPr sz="2000" dirty="0" err="1"/>
              <a:t>fácil</a:t>
            </a:r>
            <a:r>
              <a:rPr sz="2000" dirty="0"/>
              <a:t> de </a:t>
            </a:r>
            <a:r>
              <a:rPr sz="2000" dirty="0" err="1"/>
              <a:t>administrar</a:t>
            </a:r>
            <a:r>
              <a:rPr sz="20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Auditoria - Arquitectura de Auditoría de Acciones DML</a:t>
            </a:r>
          </a:p>
        </p:txBody>
      </p:sp>
      <p:sp>
        <p:nvSpPr>
          <p:cNvPr id="3" name="Content Placeholder 2"/>
          <p:cNvSpPr>
            <a:spLocks noGrp="1"/>
          </p:cNvSpPr>
          <p:nvPr>
            <p:ph idx="1"/>
          </p:nvPr>
        </p:nvSpPr>
        <p:spPr/>
        <p:txBody>
          <a:bodyPr>
            <a:normAutofit/>
          </a:bodyPr>
          <a:lstStyle/>
          <a:p>
            <a:pPr marL="0" indent="0" algn="just">
              <a:buNone/>
            </a:pPr>
            <a:endParaRPr sz="1800">
              <a:latin typeface="Verdana" charset="0"/>
            </a:endParaRPr>
          </a:p>
          <a:p>
            <a:pPr marL="0" indent="0" algn="just">
              <a:buNone/>
            </a:pPr>
            <a:r>
              <a:rPr sz="3200">
                <a:latin typeface="Verdana" charset="0"/>
              </a:rPr>
              <a:t>¿Sería posible que esta estafa continuara durante mucho tiempo, aunque se publicaran informes de auditoría? </a:t>
            </a:r>
            <a:endParaRPr sz="1800">
              <a:latin typeface="Verdana"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sp>
        <p:nvSpPr>
          <p:cNvPr id="3" name="Content Placeholder 2"/>
          <p:cNvSpPr>
            <a:spLocks noGrp="1"/>
          </p:cNvSpPr>
          <p:nvPr>
            <p:ph idx="1"/>
          </p:nvPr>
        </p:nvSpPr>
        <p:spPr>
          <a:xfrm>
            <a:off x="677333" y="1767299"/>
            <a:ext cx="8751801" cy="4151720"/>
          </a:xfrm>
        </p:spPr>
        <p:txBody>
          <a:bodyPr>
            <a:normAutofit lnSpcReduction="10000"/>
          </a:bodyPr>
          <a:lstStyle/>
          <a:p>
            <a:pPr algn="just"/>
            <a:r>
              <a:rPr sz="2400" dirty="0"/>
              <a:t>Oracle10g </a:t>
            </a:r>
            <a:r>
              <a:rPr sz="2400" dirty="0" err="1"/>
              <a:t>proporciona</a:t>
            </a:r>
            <a:r>
              <a:rPr sz="2400" dirty="0"/>
              <a:t> </a:t>
            </a:r>
            <a:r>
              <a:rPr sz="2400" dirty="0" err="1"/>
              <a:t>funcionalidad</a:t>
            </a:r>
            <a:r>
              <a:rPr sz="2400" dirty="0"/>
              <a:t> para </a:t>
            </a:r>
            <a:r>
              <a:rPr sz="2400" dirty="0" err="1"/>
              <a:t>implementar</a:t>
            </a:r>
            <a:r>
              <a:rPr sz="2400" dirty="0"/>
              <a:t> </a:t>
            </a:r>
            <a:r>
              <a:rPr sz="2400" dirty="0" err="1"/>
              <a:t>esquemas</a:t>
            </a:r>
            <a:r>
              <a:rPr sz="2400" dirty="0"/>
              <a:t> de </a:t>
            </a:r>
            <a:r>
              <a:rPr sz="2400" dirty="0" err="1"/>
              <a:t>auditoría</a:t>
            </a:r>
            <a:r>
              <a:rPr sz="2400" dirty="0"/>
              <a:t> de </a:t>
            </a:r>
            <a:r>
              <a:rPr sz="2400" dirty="0" err="1"/>
              <a:t>básico</a:t>
            </a:r>
            <a:r>
              <a:rPr sz="2400" dirty="0"/>
              <a:t> a </a:t>
            </a:r>
            <a:r>
              <a:rPr sz="2400" dirty="0" err="1"/>
              <a:t>avanzado</a:t>
            </a:r>
            <a:r>
              <a:rPr sz="2400" dirty="0"/>
              <a:t>. </a:t>
            </a:r>
          </a:p>
          <a:p>
            <a:pPr algn="just"/>
            <a:r>
              <a:rPr sz="2400" dirty="0"/>
              <a:t>Oracle </a:t>
            </a:r>
            <a:r>
              <a:rPr sz="2400" dirty="0" err="1"/>
              <a:t>utiliza</a:t>
            </a:r>
            <a:r>
              <a:rPr sz="2400" dirty="0"/>
              <a:t> </a:t>
            </a:r>
            <a:r>
              <a:rPr sz="2400" dirty="0" err="1"/>
              <a:t>una</a:t>
            </a:r>
            <a:r>
              <a:rPr sz="2400" dirty="0"/>
              <a:t> </a:t>
            </a:r>
            <a:r>
              <a:rPr sz="2400" dirty="0" err="1"/>
              <a:t>combinación</a:t>
            </a:r>
            <a:r>
              <a:rPr sz="2400" dirty="0"/>
              <a:t> de </a:t>
            </a:r>
            <a:r>
              <a:rPr sz="2400" dirty="0" err="1"/>
              <a:t>objetos</a:t>
            </a:r>
            <a:r>
              <a:rPr sz="2400" dirty="0"/>
              <a:t> de base de </a:t>
            </a:r>
            <a:r>
              <a:rPr sz="2400" dirty="0" err="1"/>
              <a:t>datos</a:t>
            </a:r>
            <a:r>
              <a:rPr sz="2400" dirty="0"/>
              <a:t>, como </a:t>
            </a:r>
            <a:r>
              <a:rPr lang="x-none" sz="2400" dirty="0"/>
              <a:t>triggers</a:t>
            </a:r>
            <a:r>
              <a:rPr sz="2400" dirty="0"/>
              <a:t>, </a:t>
            </a:r>
            <a:r>
              <a:rPr sz="2400" dirty="0" err="1"/>
              <a:t>tablas</a:t>
            </a:r>
            <a:r>
              <a:rPr sz="2400" dirty="0"/>
              <a:t> y </a:t>
            </a:r>
            <a:r>
              <a:rPr sz="2400" dirty="0" err="1"/>
              <a:t>procedimientos</a:t>
            </a:r>
            <a:r>
              <a:rPr sz="2400" dirty="0"/>
              <a:t> </a:t>
            </a:r>
            <a:r>
              <a:rPr sz="2400" dirty="0" err="1"/>
              <a:t>almacenados</a:t>
            </a:r>
            <a:r>
              <a:rPr sz="2400" dirty="0"/>
              <a:t>. </a:t>
            </a:r>
          </a:p>
          <a:p>
            <a:pPr algn="just"/>
            <a:r>
              <a:rPr sz="2400" dirty="0"/>
              <a:t>El </a:t>
            </a:r>
            <a:r>
              <a:rPr sz="2400" dirty="0" err="1"/>
              <a:t>propósito</a:t>
            </a:r>
            <a:r>
              <a:rPr sz="2400" dirty="0"/>
              <a:t> de la </a:t>
            </a:r>
            <a:r>
              <a:rPr sz="2400" dirty="0" err="1"/>
              <a:t>auditoría</a:t>
            </a:r>
            <a:r>
              <a:rPr sz="2400" dirty="0"/>
              <a:t> de las </a:t>
            </a:r>
            <a:r>
              <a:rPr sz="2400" dirty="0" err="1"/>
              <a:t>sentencias</a:t>
            </a:r>
            <a:r>
              <a:rPr sz="2400" dirty="0"/>
              <a:t> DML </a:t>
            </a:r>
            <a:r>
              <a:rPr sz="2400" dirty="0" err="1"/>
              <a:t>es</a:t>
            </a:r>
            <a:r>
              <a:rPr sz="2400" dirty="0"/>
              <a:t> registrar </a:t>
            </a:r>
            <a:r>
              <a:rPr sz="2400" dirty="0" err="1"/>
              <a:t>los</a:t>
            </a:r>
            <a:r>
              <a:rPr sz="2400" dirty="0"/>
              <a:t> </a:t>
            </a:r>
            <a:r>
              <a:rPr sz="2400" dirty="0" err="1"/>
              <a:t>cambios</a:t>
            </a:r>
            <a:r>
              <a:rPr sz="2400" dirty="0"/>
              <a:t> de </a:t>
            </a:r>
            <a:r>
              <a:rPr sz="2400" dirty="0" err="1"/>
              <a:t>datos</a:t>
            </a:r>
            <a:r>
              <a:rPr sz="2400" dirty="0"/>
              <a:t> que </a:t>
            </a:r>
            <a:r>
              <a:rPr sz="2400" dirty="0" err="1"/>
              <a:t>ocurren</a:t>
            </a:r>
            <a:r>
              <a:rPr sz="2400" dirty="0"/>
              <a:t> </a:t>
            </a:r>
            <a:r>
              <a:rPr sz="2400" dirty="0" err="1"/>
              <a:t>en</a:t>
            </a:r>
            <a:r>
              <a:rPr sz="2400" dirty="0"/>
              <a:t> la </a:t>
            </a:r>
            <a:r>
              <a:rPr sz="2400" dirty="0" err="1"/>
              <a:t>tabla</a:t>
            </a:r>
            <a:r>
              <a:rPr sz="2400" dirty="0"/>
              <a:t>, </a:t>
            </a:r>
            <a:r>
              <a:rPr sz="2400" dirty="0" err="1"/>
              <a:t>incluyendo</a:t>
            </a:r>
            <a:r>
              <a:rPr sz="2400" dirty="0"/>
              <a:t> el </a:t>
            </a:r>
            <a:r>
              <a:rPr sz="2400" dirty="0" err="1"/>
              <a:t>nombre</a:t>
            </a:r>
            <a:r>
              <a:rPr sz="2400" dirty="0"/>
              <a:t> de la persona que </a:t>
            </a:r>
            <a:r>
              <a:rPr sz="2400" dirty="0" err="1"/>
              <a:t>hizo</a:t>
            </a:r>
            <a:r>
              <a:rPr sz="2400" dirty="0"/>
              <a:t> </a:t>
            </a:r>
            <a:r>
              <a:rPr sz="2400" dirty="0" err="1"/>
              <a:t>los</a:t>
            </a:r>
            <a:r>
              <a:rPr sz="2400" dirty="0"/>
              <a:t> </a:t>
            </a:r>
            <a:r>
              <a:rPr lang="x-none" sz="2400" dirty="0"/>
              <a:t>cambios</a:t>
            </a:r>
            <a:r>
              <a:rPr sz="2400" dirty="0"/>
              <a:t>, la </a:t>
            </a:r>
            <a:r>
              <a:rPr sz="2400" dirty="0" err="1"/>
              <a:t>fecha</a:t>
            </a:r>
            <a:r>
              <a:rPr sz="2400" dirty="0"/>
              <a:t> y la hora del </a:t>
            </a:r>
            <a:r>
              <a:rPr sz="2400" dirty="0" err="1"/>
              <a:t>cambio</a:t>
            </a:r>
            <a:r>
              <a:rPr sz="2400" dirty="0"/>
              <a:t>. </a:t>
            </a:r>
          </a:p>
          <a:p>
            <a:pPr algn="just"/>
            <a:r>
              <a:rPr sz="2400" dirty="0" err="1"/>
              <a:t>En</a:t>
            </a:r>
            <a:r>
              <a:rPr sz="2400" dirty="0"/>
              <a:t> </a:t>
            </a:r>
            <a:r>
              <a:rPr sz="2400" dirty="0" err="1"/>
              <a:t>este</a:t>
            </a:r>
            <a:r>
              <a:rPr sz="2400" dirty="0"/>
              <a:t> </a:t>
            </a:r>
            <a:r>
              <a:rPr sz="2400" dirty="0" err="1"/>
              <a:t>modelo</a:t>
            </a:r>
            <a:r>
              <a:rPr sz="2400" dirty="0"/>
              <a:t> no se </a:t>
            </a:r>
            <a:r>
              <a:rPr sz="2400" dirty="0" err="1"/>
              <a:t>registran</a:t>
            </a:r>
            <a:r>
              <a:rPr sz="2400" dirty="0"/>
              <a:t> el valor anterior o posterior de las </a:t>
            </a:r>
            <a:r>
              <a:rPr sz="2400" dirty="0" err="1"/>
              <a:t>columnas</a:t>
            </a:r>
            <a:r>
              <a:rPr sz="2400"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4" name="Content Placeholder 3"/>
          <p:cNvPicPr>
            <a:picLocks noGrp="1" noChangeAspect="1"/>
          </p:cNvPicPr>
          <p:nvPr>
            <p:ph idx="1"/>
          </p:nvPr>
        </p:nvPicPr>
        <p:blipFill>
          <a:blip r:embed="rId3"/>
          <a:stretch>
            <a:fillRect/>
          </a:stretch>
        </p:blipFill>
        <p:spPr>
          <a:xfrm>
            <a:off x="377251" y="2167378"/>
            <a:ext cx="11221720" cy="34042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5" name="Content Placeholder 4"/>
          <p:cNvPicPr>
            <a:picLocks noGrp="1" noChangeAspect="1"/>
          </p:cNvPicPr>
          <p:nvPr>
            <p:ph idx="1"/>
          </p:nvPr>
        </p:nvPicPr>
        <p:blipFill>
          <a:blip r:embed="rId3"/>
          <a:srcRect l="29429" t="23581" r="45387" b="52298"/>
          <a:stretch>
            <a:fillRect/>
          </a:stretch>
        </p:blipFill>
        <p:spPr>
          <a:xfrm>
            <a:off x="1372399" y="1698584"/>
            <a:ext cx="7703820" cy="41503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4" name="Content Placeholder 3"/>
          <p:cNvPicPr>
            <a:picLocks noGrp="1" noChangeAspect="1"/>
          </p:cNvPicPr>
          <p:nvPr>
            <p:ph idx="1"/>
          </p:nvPr>
        </p:nvPicPr>
        <p:blipFill rotWithShape="1">
          <a:blip r:embed="rId3"/>
          <a:srcRect l="28329" t="39686" r="21087" b="27890"/>
          <a:stretch/>
        </p:blipFill>
        <p:spPr>
          <a:xfrm>
            <a:off x="595397" y="1930400"/>
            <a:ext cx="9707820" cy="350028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5" name="Content Placeholder 4"/>
          <p:cNvPicPr>
            <a:picLocks noGrp="1" noChangeAspect="1"/>
          </p:cNvPicPr>
          <p:nvPr>
            <p:ph idx="1"/>
          </p:nvPr>
        </p:nvPicPr>
        <p:blipFill>
          <a:blip r:embed="rId3"/>
          <a:srcRect l="28846" t="32132" r="47308" b="42390"/>
          <a:stretch>
            <a:fillRect/>
          </a:stretch>
        </p:blipFill>
        <p:spPr>
          <a:xfrm>
            <a:off x="1338388" y="1632318"/>
            <a:ext cx="7274560" cy="43726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60" y="176981"/>
            <a:ext cx="8596668" cy="1320800"/>
          </a:xfrm>
        </p:spPr>
        <p:txBody>
          <a:bodyPr>
            <a:normAutofit/>
          </a:bodyPr>
          <a:lstStyle/>
          <a:p>
            <a:pPr algn="ctr"/>
            <a:r>
              <a:rPr lang="x-none" altLang="es-CO" dirty="0"/>
              <a:t>Auditoría de Acciones DML con Oracle</a:t>
            </a:r>
          </a:p>
        </p:txBody>
      </p:sp>
      <p:pic>
        <p:nvPicPr>
          <p:cNvPr id="4" name="Content Placeholder 3"/>
          <p:cNvPicPr>
            <a:picLocks noGrp="1" noChangeAspect="1"/>
          </p:cNvPicPr>
          <p:nvPr>
            <p:ph idx="1"/>
          </p:nvPr>
        </p:nvPicPr>
        <p:blipFill>
          <a:blip r:embed="rId3"/>
          <a:stretch>
            <a:fillRect/>
          </a:stretch>
        </p:blipFill>
        <p:spPr>
          <a:xfrm>
            <a:off x="3038167" y="837381"/>
            <a:ext cx="4601497" cy="592974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5" name="Content Placeholder 4"/>
          <p:cNvPicPr>
            <a:picLocks noGrp="1" noChangeAspect="1"/>
          </p:cNvPicPr>
          <p:nvPr>
            <p:ph idx="1"/>
          </p:nvPr>
        </p:nvPicPr>
        <p:blipFill>
          <a:blip r:embed="rId3"/>
          <a:stretch>
            <a:fillRect/>
          </a:stretch>
        </p:blipFill>
        <p:spPr>
          <a:xfrm>
            <a:off x="943334" y="2122254"/>
            <a:ext cx="8596312" cy="346649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27" y="639097"/>
            <a:ext cx="8596668" cy="1320800"/>
          </a:xfrm>
        </p:spPr>
        <p:txBody>
          <a:bodyPr>
            <a:normAutofit/>
          </a:bodyPr>
          <a:lstStyle/>
          <a:p>
            <a:pPr algn="ctr"/>
            <a:r>
              <a:rPr lang="x-none" altLang="es-CO" dirty="0"/>
              <a:t>Auditoría de Acciones DML con Oracle</a:t>
            </a:r>
          </a:p>
        </p:txBody>
      </p:sp>
      <p:pic>
        <p:nvPicPr>
          <p:cNvPr id="4" name="Content Placeholder 3"/>
          <p:cNvPicPr>
            <a:picLocks noGrp="1" noChangeAspect="1"/>
          </p:cNvPicPr>
          <p:nvPr>
            <p:ph idx="1"/>
          </p:nvPr>
        </p:nvPicPr>
        <p:blipFill>
          <a:blip r:embed="rId3"/>
          <a:srcRect l="29043" t="23931" r="50197" b="50591"/>
          <a:stretch>
            <a:fillRect/>
          </a:stretch>
        </p:blipFill>
        <p:spPr>
          <a:xfrm>
            <a:off x="1481844" y="1514250"/>
            <a:ext cx="6733540" cy="46494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5" name="Content Placeholder 4"/>
          <p:cNvPicPr>
            <a:picLocks noGrp="1" noChangeAspect="1"/>
          </p:cNvPicPr>
          <p:nvPr>
            <p:ph idx="1"/>
          </p:nvPr>
        </p:nvPicPr>
        <p:blipFill>
          <a:blip r:embed="rId3"/>
          <a:srcRect l="29617" t="41354" r="51732" b="37604"/>
          <a:stretch>
            <a:fillRect/>
          </a:stretch>
        </p:blipFill>
        <p:spPr>
          <a:xfrm>
            <a:off x="1455195" y="1718331"/>
            <a:ext cx="6678930" cy="4238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Acciones DML con Oracle</a:t>
            </a:r>
          </a:p>
        </p:txBody>
      </p:sp>
      <p:pic>
        <p:nvPicPr>
          <p:cNvPr id="4" name="Content Placeholder 3"/>
          <p:cNvPicPr>
            <a:picLocks noGrp="1" noChangeAspect="1"/>
          </p:cNvPicPr>
          <p:nvPr>
            <p:ph idx="1"/>
          </p:nvPr>
        </p:nvPicPr>
        <p:blipFill>
          <a:blip r:embed="rId3"/>
          <a:stretch>
            <a:fillRect/>
          </a:stretch>
        </p:blipFill>
        <p:spPr>
          <a:xfrm>
            <a:off x="677334" y="1774455"/>
            <a:ext cx="8596312" cy="37884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Auditoria - Arquitectura de Auditoría de Acciones DML</a:t>
            </a:r>
          </a:p>
        </p:txBody>
      </p:sp>
      <p:pic>
        <p:nvPicPr>
          <p:cNvPr id="4" name="Content Placeholder 3"/>
          <p:cNvPicPr>
            <a:picLocks noGrp="1" noChangeAspect="1"/>
          </p:cNvPicPr>
          <p:nvPr>
            <p:ph idx="1"/>
          </p:nvPr>
        </p:nvPicPr>
        <p:blipFill>
          <a:blip r:embed="rId2"/>
          <a:stretch>
            <a:fillRect/>
          </a:stretch>
        </p:blipFill>
        <p:spPr>
          <a:xfrm>
            <a:off x="274955" y="1938655"/>
            <a:ext cx="6631940" cy="4351655"/>
          </a:xfrm>
          <a:prstGeom prst="rect">
            <a:avLst/>
          </a:prstGeom>
        </p:spPr>
      </p:pic>
      <p:sp>
        <p:nvSpPr>
          <p:cNvPr id="5" name="TextBox 4"/>
          <p:cNvSpPr txBox="1"/>
          <p:nvPr/>
        </p:nvSpPr>
        <p:spPr>
          <a:xfrm>
            <a:off x="7002145" y="2013585"/>
            <a:ext cx="4968240" cy="1477328"/>
          </a:xfrm>
          <a:prstGeom prst="rect">
            <a:avLst/>
          </a:prstGeom>
          <a:noFill/>
        </p:spPr>
        <p:txBody>
          <a:bodyPr wrap="square" rtlCol="0" anchor="t">
            <a:spAutoFit/>
          </a:bodyPr>
          <a:lstStyle/>
          <a:p>
            <a:pPr algn="just"/>
            <a:r>
              <a:rPr lang="x-none" altLang="es-CO" dirty="0"/>
              <a:t>E</a:t>
            </a:r>
            <a:r>
              <a:rPr lang="es-CO" altLang="en-US" dirty="0"/>
              <a:t>l primer enfoque, se crea un rastro de auditoría para las actividades de DML que se producen en una tabla, </a:t>
            </a:r>
            <a:r>
              <a:rPr lang="x-none" altLang="es-CO" dirty="0"/>
              <a:t>donde</a:t>
            </a:r>
            <a:r>
              <a:rPr lang="es-CO" altLang="en-US" dirty="0"/>
              <a:t> la acción se registra antes de que la sentencia se aplique a la tabla.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tretch>
            <a:fillRect/>
          </a:stretch>
        </p:blipFill>
        <p:spPr>
          <a:xfrm>
            <a:off x="1344513" y="2111427"/>
            <a:ext cx="7786417" cy="416155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4" name="Content Placeholder 3"/>
          <p:cNvPicPr>
            <a:picLocks noGrp="1" noChangeAspect="1"/>
          </p:cNvPicPr>
          <p:nvPr>
            <p:ph idx="1"/>
          </p:nvPr>
        </p:nvPicPr>
        <p:blipFill>
          <a:blip r:embed="rId3"/>
          <a:stretch>
            <a:fillRect/>
          </a:stretch>
        </p:blipFill>
        <p:spPr>
          <a:xfrm>
            <a:off x="2001684" y="1930400"/>
            <a:ext cx="6286910" cy="4587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tretch>
            <a:fillRect/>
          </a:stretch>
        </p:blipFill>
        <p:spPr>
          <a:xfrm>
            <a:off x="1479487" y="1930400"/>
            <a:ext cx="6992361" cy="466157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4" name="Content Placeholder 3"/>
          <p:cNvPicPr>
            <a:picLocks noGrp="1" noChangeAspect="1"/>
          </p:cNvPicPr>
          <p:nvPr>
            <p:ph idx="1"/>
          </p:nvPr>
        </p:nvPicPr>
        <p:blipFill>
          <a:blip r:embed="rId3"/>
          <a:stretch>
            <a:fillRect/>
          </a:stretch>
        </p:blipFill>
        <p:spPr>
          <a:xfrm>
            <a:off x="1199535" y="1930400"/>
            <a:ext cx="7094156" cy="459966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rcRect b="52999"/>
          <a:stretch>
            <a:fillRect/>
          </a:stretch>
        </p:blipFill>
        <p:spPr>
          <a:xfrm>
            <a:off x="2331044" y="2002606"/>
            <a:ext cx="6124698" cy="458782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33" y="171194"/>
            <a:ext cx="8596668" cy="1320800"/>
          </a:xfrm>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tretch>
            <a:fillRect/>
          </a:stretch>
        </p:blipFill>
        <p:spPr>
          <a:xfrm>
            <a:off x="3148517" y="1274564"/>
            <a:ext cx="3380101" cy="538617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4" name="Content Placeholder 3"/>
          <p:cNvPicPr>
            <a:picLocks noGrp="1" noChangeAspect="1"/>
          </p:cNvPicPr>
          <p:nvPr>
            <p:ph idx="1"/>
          </p:nvPr>
        </p:nvPicPr>
        <p:blipFill>
          <a:blip r:embed="rId3"/>
          <a:stretch>
            <a:fillRect/>
          </a:stretch>
        </p:blipFill>
        <p:spPr>
          <a:xfrm>
            <a:off x="2532501" y="1930400"/>
            <a:ext cx="4886333" cy="47969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tretch>
            <a:fillRect/>
          </a:stretch>
        </p:blipFill>
        <p:spPr>
          <a:xfrm>
            <a:off x="446736" y="2311751"/>
            <a:ext cx="9057864" cy="290037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4" name="Content Placeholder 3"/>
          <p:cNvPicPr>
            <a:picLocks noGrp="1" noChangeAspect="1"/>
          </p:cNvPicPr>
          <p:nvPr>
            <p:ph idx="1"/>
          </p:nvPr>
        </p:nvPicPr>
        <p:blipFill>
          <a:blip r:embed="rId3"/>
          <a:stretch>
            <a:fillRect/>
          </a:stretch>
        </p:blipFill>
        <p:spPr>
          <a:xfrm>
            <a:off x="1251092" y="1940232"/>
            <a:ext cx="7747606" cy="453987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sp>
        <p:nvSpPr>
          <p:cNvPr id="3" name="Content Placeholder 2"/>
          <p:cNvSpPr>
            <a:spLocks noGrp="1"/>
          </p:cNvSpPr>
          <p:nvPr>
            <p:ph idx="1"/>
          </p:nvPr>
        </p:nvSpPr>
        <p:spPr/>
        <p:txBody>
          <a:bodyPr/>
          <a:lstStyle/>
          <a:p>
            <a:pPr marL="0" indent="0">
              <a:buNone/>
            </a:pPr>
            <a:r>
              <a:rPr lang="es-CO" altLang="en-US" dirty="0"/>
              <a:t>SQL&gt; UPDATE CUSTOMERS SET</a:t>
            </a:r>
          </a:p>
          <a:p>
            <a:pPr marL="0" indent="0">
              <a:buNone/>
            </a:pPr>
            <a:r>
              <a:rPr lang="es-CO" altLang="en-US" dirty="0"/>
              <a:t>  2         ADDR_LINE = '123 </a:t>
            </a:r>
            <a:r>
              <a:rPr lang="es-CO" altLang="en-US" dirty="0" err="1"/>
              <a:t>Hello</a:t>
            </a:r>
            <a:r>
              <a:rPr lang="es-CO" altLang="en-US" dirty="0"/>
              <a:t> </a:t>
            </a:r>
            <a:r>
              <a:rPr lang="es-CO" altLang="en-US" dirty="0" err="1"/>
              <a:t>street</a:t>
            </a:r>
            <a:r>
              <a:rPr lang="es-CO" altLang="en-US" dirty="0"/>
              <a:t>'</a:t>
            </a:r>
          </a:p>
          <a:p>
            <a:pPr marL="0" indent="0">
              <a:buNone/>
            </a:pPr>
            <a:r>
              <a:rPr lang="es-CO" altLang="en-US" dirty="0"/>
              <a:t>  3   WHERE CUSTOMER_ID = 201340</a:t>
            </a:r>
          </a:p>
          <a:p>
            <a:pPr marL="0" indent="0">
              <a:buNone/>
            </a:pPr>
            <a:r>
              <a:rPr lang="es-CO" altLang="en-US" dirty="0"/>
              <a:t>  4  /</a:t>
            </a:r>
          </a:p>
          <a:p>
            <a:pPr marL="0" indent="0">
              <a:buNone/>
            </a:pPr>
            <a:r>
              <a:rPr lang="es-CO" altLang="en-US" dirty="0"/>
              <a:t>1 </a:t>
            </a:r>
            <a:r>
              <a:rPr lang="es-CO" altLang="en-US" dirty="0" err="1"/>
              <a:t>row</a:t>
            </a:r>
            <a:r>
              <a:rPr lang="es-CO" altLang="en-US" dirty="0"/>
              <a:t> </a:t>
            </a:r>
            <a:r>
              <a:rPr lang="es-CO" altLang="en-US" dirty="0" err="1"/>
              <a:t>updated</a:t>
            </a:r>
            <a:r>
              <a:rPr lang="es-CO" altLang="en-US" dirty="0"/>
              <a:t>.</a:t>
            </a:r>
          </a:p>
          <a:p>
            <a:pPr marL="0" indent="0">
              <a:buNone/>
            </a:pPr>
            <a:r>
              <a:rPr lang="es-CO" altLang="en-US" dirty="0"/>
              <a:t>SQL&gt; COMMIT;</a:t>
            </a:r>
          </a:p>
          <a:p>
            <a:pPr marL="0" indent="0">
              <a:buNone/>
            </a:pPr>
            <a:r>
              <a:rPr lang="es-CO" altLang="en-US" dirty="0" err="1"/>
              <a:t>Commit</a:t>
            </a:r>
            <a:r>
              <a:rPr lang="es-CO" altLang="en-US" dirty="0"/>
              <a:t> complete.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Auditoria - Arquitectura de Auditoría de Acciones DML</a:t>
            </a:r>
          </a:p>
        </p:txBody>
      </p:sp>
      <p:pic>
        <p:nvPicPr>
          <p:cNvPr id="6" name="Content Placeholder 5"/>
          <p:cNvPicPr>
            <a:picLocks noGrp="1" noChangeAspect="1"/>
          </p:cNvPicPr>
          <p:nvPr>
            <p:ph idx="1"/>
          </p:nvPr>
        </p:nvPicPr>
        <p:blipFill>
          <a:blip r:embed="rId2"/>
          <a:stretch>
            <a:fillRect/>
          </a:stretch>
        </p:blipFill>
        <p:spPr>
          <a:xfrm>
            <a:off x="677545" y="1989455"/>
            <a:ext cx="6042025" cy="4024630"/>
          </a:xfrm>
          <a:prstGeom prst="rect">
            <a:avLst/>
          </a:prstGeom>
        </p:spPr>
      </p:pic>
      <p:sp>
        <p:nvSpPr>
          <p:cNvPr id="5" name="TextBox 4"/>
          <p:cNvSpPr txBox="1"/>
          <p:nvPr/>
        </p:nvSpPr>
        <p:spPr>
          <a:xfrm>
            <a:off x="7002145" y="2013585"/>
            <a:ext cx="4968240" cy="1099185"/>
          </a:xfrm>
          <a:prstGeom prst="rect">
            <a:avLst/>
          </a:prstGeom>
          <a:noFill/>
        </p:spPr>
        <p:txBody>
          <a:bodyPr wrap="square" rtlCol="0" anchor="t">
            <a:spAutoFit/>
          </a:bodyPr>
          <a:lstStyle/>
          <a:p>
            <a:r>
              <a:rPr lang="x-none"/>
              <a:t>El segundo efonque registra </a:t>
            </a:r>
            <a:r>
              <a:rPr lang="es-CO" altLang="en-US"/>
              <a:t> todos los valores de columna antes o después de aplicar la sentencia DML a la tabla</a:t>
            </a:r>
            <a:r>
              <a:rPr lang="x-none" altLang="es-CO"/>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4" name="Content Placeholder 3"/>
          <p:cNvPicPr>
            <a:picLocks noGrp="1" noChangeAspect="1"/>
          </p:cNvPicPr>
          <p:nvPr>
            <p:ph idx="1"/>
          </p:nvPr>
        </p:nvPicPr>
        <p:blipFill>
          <a:blip r:embed="rId3"/>
          <a:stretch>
            <a:fillRect/>
          </a:stretch>
        </p:blipFill>
        <p:spPr>
          <a:xfrm>
            <a:off x="1461678" y="1859933"/>
            <a:ext cx="7428866" cy="46048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Implementación del Modelo de Auditoría de Historia con Oracle</a:t>
            </a:r>
          </a:p>
        </p:txBody>
      </p:sp>
      <p:pic>
        <p:nvPicPr>
          <p:cNvPr id="5" name="Content Placeholder 4"/>
          <p:cNvPicPr>
            <a:picLocks noGrp="1" noChangeAspect="1"/>
          </p:cNvPicPr>
          <p:nvPr>
            <p:ph idx="1"/>
          </p:nvPr>
        </p:nvPicPr>
        <p:blipFill>
          <a:blip r:embed="rId3"/>
          <a:stretch>
            <a:fillRect/>
          </a:stretch>
        </p:blipFill>
        <p:spPr>
          <a:xfrm>
            <a:off x="1591999" y="1756983"/>
            <a:ext cx="6767337" cy="494380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489" y="294968"/>
            <a:ext cx="8596668" cy="1320800"/>
          </a:xfrm>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580576" y="2091762"/>
            <a:ext cx="9517793" cy="451551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3117814" y="1930400"/>
            <a:ext cx="4610341" cy="481506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rcRect b="63242"/>
          <a:stretch>
            <a:fillRect/>
          </a:stretch>
        </p:blipFill>
        <p:spPr>
          <a:xfrm>
            <a:off x="983226" y="1930400"/>
            <a:ext cx="7305339" cy="433093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40" y="78658"/>
            <a:ext cx="8596668" cy="1320800"/>
          </a:xfrm>
        </p:spPr>
        <p:txBody>
          <a:bodyPr>
            <a:normAutofit/>
          </a:bodyPr>
          <a:lstStyle/>
          <a:p>
            <a:r>
              <a:rPr lang="x-none" altLang="es-CO" sz="2800"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3283974" y="555020"/>
            <a:ext cx="3908085" cy="63029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677863" y="2526890"/>
            <a:ext cx="9139486" cy="29721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1192142" y="1930400"/>
            <a:ext cx="8246826" cy="424074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1579557" y="2027996"/>
            <a:ext cx="6792221" cy="432866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rcRect b="49570"/>
          <a:stretch>
            <a:fillRect/>
          </a:stretch>
        </p:blipFill>
        <p:spPr>
          <a:xfrm>
            <a:off x="1079238" y="1930400"/>
            <a:ext cx="7980369" cy="41523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Auditoria - Arquitectura de Auditoría de Acciones DML</a:t>
            </a:r>
          </a:p>
        </p:txBody>
      </p:sp>
      <p:sp>
        <p:nvSpPr>
          <p:cNvPr id="3" name="Content Placeholder 2"/>
          <p:cNvSpPr>
            <a:spLocks noGrp="1"/>
          </p:cNvSpPr>
          <p:nvPr>
            <p:ph idx="1"/>
          </p:nvPr>
        </p:nvSpPr>
        <p:spPr/>
        <p:txBody>
          <a:bodyPr>
            <a:normAutofit/>
          </a:bodyPr>
          <a:lstStyle/>
          <a:p>
            <a:pPr marL="0" indent="0" algn="just">
              <a:buNone/>
            </a:pPr>
            <a:r>
              <a:rPr sz="1800">
                <a:latin typeface="Verdana" charset="0"/>
              </a:rPr>
              <a:t>Las empresas con datos sensibles a menudo utilizan la arquitectura de auditoría para los cambios DML. Los cambios de DML se pueden realizar en dos niveles: nivel de fila y nivel de columna. Por ejemplo, cuando una instrucción UPDATE que modifica sólo una columna  el mecanismo de auditoría DML puede registrar todos los valores para cada columna de la tabla. Esto se llama auditoría a nivel de fila. Sin embargo, si está interesado en registrar sólo el valor anterior de las columnas modificadas, utilice la auditoría a nivel de columna. Oracle y otros sistemas de gestión de bases de datos se refieren a esto como auditoría de gran precisión (FGA)</a:t>
            </a:r>
            <a:r>
              <a:rPr lang="x-none" sz="1800">
                <a:latin typeface="Verdana"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59" y="186813"/>
            <a:ext cx="8596668" cy="1320800"/>
          </a:xfrm>
        </p:spPr>
        <p:txBody>
          <a:bodyPr>
            <a:normAutofit/>
          </a:bodyPr>
          <a:lstStyle/>
          <a:p>
            <a:pPr algn="ctr"/>
            <a:r>
              <a:rPr lang="x-none" altLang="es-CO" sz="2800"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2060402" y="700919"/>
            <a:ext cx="5968181" cy="615708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677334" y="2448904"/>
            <a:ext cx="9784851" cy="362743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rcRect b="42726"/>
          <a:stretch>
            <a:fillRect/>
          </a:stretch>
        </p:blipFill>
        <p:spPr>
          <a:xfrm>
            <a:off x="1243841" y="2130424"/>
            <a:ext cx="7754861" cy="381809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2688794" y="1767297"/>
            <a:ext cx="5540806" cy="476281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rcRect b="21888"/>
          <a:stretch>
            <a:fillRect/>
          </a:stretch>
        </p:blipFill>
        <p:spPr>
          <a:xfrm>
            <a:off x="2890193" y="1782916"/>
            <a:ext cx="4651150" cy="467472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831" y="226142"/>
            <a:ext cx="8596668" cy="1320800"/>
          </a:xfrm>
        </p:spPr>
        <p:txBody>
          <a:bodyPr>
            <a:normAutofit/>
          </a:bodyPr>
          <a:lstStyle/>
          <a:p>
            <a:pPr algn="ctr"/>
            <a:r>
              <a:rPr lang="x-none" altLang="es-CO" sz="2800"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2867808" y="762699"/>
            <a:ext cx="4594876" cy="591162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1348290" y="2180252"/>
            <a:ext cx="7530761" cy="388143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288" y="442452"/>
            <a:ext cx="8596668" cy="1320800"/>
          </a:xfrm>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1831792" y="1852400"/>
            <a:ext cx="6938582" cy="480905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rcRect b="49920"/>
          <a:stretch>
            <a:fillRect/>
          </a:stretch>
        </p:blipFill>
        <p:spPr>
          <a:xfrm>
            <a:off x="1956619" y="1930400"/>
            <a:ext cx="5777804" cy="433524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2800"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3572296" y="1108536"/>
            <a:ext cx="3752736" cy="56214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Triggers en Oracle</a:t>
            </a:r>
          </a:p>
        </p:txBody>
      </p:sp>
      <p:sp>
        <p:nvSpPr>
          <p:cNvPr id="3" name="Content Placeholder 2"/>
          <p:cNvSpPr>
            <a:spLocks noGrp="1"/>
          </p:cNvSpPr>
          <p:nvPr>
            <p:ph idx="1"/>
          </p:nvPr>
        </p:nvSpPr>
        <p:spPr/>
        <p:txBody>
          <a:bodyPr>
            <a:normAutofit/>
          </a:bodyPr>
          <a:lstStyle/>
          <a:p>
            <a:pPr marL="0" indent="0" algn="just">
              <a:buNone/>
            </a:pPr>
            <a:r>
              <a:rPr lang="x-none" sz="1800" dirty="0">
                <a:latin typeface="Verdana" charset="0"/>
              </a:rPr>
              <a:t>En el siguiente</a:t>
            </a:r>
            <a:r>
              <a:rPr sz="1800" dirty="0">
                <a:latin typeface="Verdana" charset="0"/>
              </a:rPr>
              <a:t> </a:t>
            </a:r>
            <a:r>
              <a:rPr sz="1800" dirty="0" err="1">
                <a:latin typeface="Verdana" charset="0"/>
              </a:rPr>
              <a:t>esquema</a:t>
            </a:r>
            <a:r>
              <a:rPr sz="1800" dirty="0">
                <a:latin typeface="Verdana" charset="0"/>
              </a:rPr>
              <a:t> de </a:t>
            </a:r>
            <a:r>
              <a:rPr sz="1800" dirty="0" err="1">
                <a:latin typeface="Verdana" charset="0"/>
              </a:rPr>
              <a:t>auditoría</a:t>
            </a:r>
            <a:r>
              <a:rPr sz="1800" dirty="0">
                <a:latin typeface="Verdana" charset="0"/>
              </a:rPr>
              <a:t>, observe que </a:t>
            </a:r>
            <a:r>
              <a:rPr sz="1800" dirty="0" err="1">
                <a:latin typeface="Verdana" charset="0"/>
              </a:rPr>
              <a:t>los</a:t>
            </a:r>
            <a:r>
              <a:rPr sz="1800" dirty="0">
                <a:latin typeface="Verdana" charset="0"/>
              </a:rPr>
              <a:t> </a:t>
            </a:r>
            <a:r>
              <a:rPr sz="1800" dirty="0" err="1">
                <a:latin typeface="Verdana" charset="0"/>
              </a:rPr>
              <a:t>objetos</a:t>
            </a:r>
            <a:r>
              <a:rPr sz="1800" dirty="0">
                <a:latin typeface="Verdana" charset="0"/>
              </a:rPr>
              <a:t> de base de </a:t>
            </a:r>
            <a:r>
              <a:rPr sz="1800" dirty="0" err="1">
                <a:latin typeface="Verdana" charset="0"/>
              </a:rPr>
              <a:t>datos</a:t>
            </a:r>
            <a:r>
              <a:rPr sz="1800" dirty="0">
                <a:latin typeface="Verdana" charset="0"/>
              </a:rPr>
              <a:t> </a:t>
            </a:r>
            <a:r>
              <a:rPr sz="1800" dirty="0" err="1">
                <a:latin typeface="Verdana" charset="0"/>
              </a:rPr>
              <a:t>principales</a:t>
            </a:r>
            <a:r>
              <a:rPr sz="1800" dirty="0">
                <a:latin typeface="Verdana" charset="0"/>
              </a:rPr>
              <a:t> son </a:t>
            </a:r>
            <a:r>
              <a:rPr lang="x-none" sz="1800" dirty="0">
                <a:latin typeface="Verdana" charset="0"/>
              </a:rPr>
              <a:t>los Triggers.</a:t>
            </a:r>
          </a:p>
          <a:p>
            <a:pPr marL="0" indent="0" algn="just">
              <a:buNone/>
            </a:pPr>
            <a:r>
              <a:rPr lang="x-none" sz="1800" dirty="0">
                <a:latin typeface="Verdana" charset="0"/>
              </a:rPr>
              <a:t>Un Trigger es un procedimiento PL/SQL almacenado que se ejecuta automaticamente cada vez que se produce una operación DML o se produce un evento de base de datos espec</a:t>
            </a:r>
            <a:r>
              <a:rPr lang="es-CO" dirty="0">
                <a:latin typeface="Verdana" charset="0"/>
              </a:rPr>
              <a:t>í</a:t>
            </a:r>
            <a:r>
              <a:rPr lang="x-none" sz="1800" dirty="0">
                <a:latin typeface="Verdana" charset="0"/>
              </a:rPr>
              <a:t>fico.</a:t>
            </a:r>
          </a:p>
          <a:p>
            <a:pPr marL="0" indent="0" algn="just">
              <a:buNone/>
            </a:pPr>
            <a:endParaRPr sz="1800" dirty="0">
              <a:latin typeface="Verdana"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5" name="Content Placeholder 4"/>
          <p:cNvPicPr>
            <a:picLocks noGrp="1" noChangeAspect="1"/>
          </p:cNvPicPr>
          <p:nvPr>
            <p:ph idx="1"/>
          </p:nvPr>
        </p:nvPicPr>
        <p:blipFill>
          <a:blip r:embed="rId3"/>
          <a:stretch>
            <a:fillRect/>
          </a:stretch>
        </p:blipFill>
        <p:spPr>
          <a:xfrm>
            <a:off x="2761499" y="1930400"/>
            <a:ext cx="5114139" cy="462559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a:t>
            </a:r>
          </a:p>
        </p:txBody>
      </p:sp>
      <p:pic>
        <p:nvPicPr>
          <p:cNvPr id="4" name="Content Placeholder 3"/>
          <p:cNvPicPr>
            <a:picLocks noGrp="1" noChangeAspect="1"/>
          </p:cNvPicPr>
          <p:nvPr>
            <p:ph idx="1"/>
          </p:nvPr>
        </p:nvPicPr>
        <p:blipFill>
          <a:blip r:embed="rId3"/>
          <a:stretch>
            <a:fillRect/>
          </a:stretch>
        </p:blipFill>
        <p:spPr>
          <a:xfrm>
            <a:off x="500882" y="2503499"/>
            <a:ext cx="9614623" cy="254044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1219947" y="2100892"/>
            <a:ext cx="8376337" cy="4373753"/>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rcRect b="63593"/>
          <a:stretch>
            <a:fillRect/>
          </a:stretch>
        </p:blipFill>
        <p:spPr>
          <a:xfrm>
            <a:off x="1009582" y="2307406"/>
            <a:ext cx="8619292" cy="331664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831690" y="1788397"/>
            <a:ext cx="4796624" cy="506960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500882" y="3028335"/>
            <a:ext cx="9563690" cy="189524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904004" y="2576615"/>
            <a:ext cx="9773827" cy="3248009"/>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1294299" y="2527661"/>
            <a:ext cx="8921417" cy="30343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rcRect b="53685"/>
          <a:stretch>
            <a:fillRect/>
          </a:stretch>
        </p:blipFill>
        <p:spPr>
          <a:xfrm>
            <a:off x="1908257" y="2454889"/>
            <a:ext cx="7147810" cy="315933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3200"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753033" y="1706027"/>
            <a:ext cx="5220929" cy="49821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1541" y="517787"/>
            <a:ext cx="8596668" cy="1320800"/>
          </a:xfrm>
        </p:spPr>
        <p:txBody>
          <a:bodyPr>
            <a:normAutofit/>
          </a:bodyPr>
          <a:lstStyle/>
          <a:p>
            <a:r>
              <a:rPr lang="x-none" altLang="es-CO" dirty="0"/>
              <a:t>Triggers en Oracle</a:t>
            </a:r>
          </a:p>
        </p:txBody>
      </p:sp>
      <p:sp>
        <p:nvSpPr>
          <p:cNvPr id="3" name="Content Placeholder 2"/>
          <p:cNvSpPr>
            <a:spLocks noGrp="1"/>
          </p:cNvSpPr>
          <p:nvPr>
            <p:ph idx="1"/>
          </p:nvPr>
        </p:nvSpPr>
        <p:spPr/>
        <p:txBody>
          <a:bodyPr>
            <a:normAutofit/>
          </a:bodyPr>
          <a:lstStyle/>
          <a:p>
            <a:pPr marL="0" indent="0" algn="just">
              <a:buNone/>
            </a:pPr>
            <a:endParaRPr lang="x-none" sz="1800">
              <a:latin typeface="Verdana" charset="0"/>
            </a:endParaRPr>
          </a:p>
          <a:p>
            <a:pPr marL="0" indent="0" algn="just">
              <a:buNone/>
            </a:pPr>
            <a:endParaRPr sz="1800">
              <a:latin typeface="Verdana" charset="0"/>
            </a:endParaRPr>
          </a:p>
        </p:txBody>
      </p:sp>
      <p:pic>
        <p:nvPicPr>
          <p:cNvPr id="4" name="Picture 3"/>
          <p:cNvPicPr>
            <a:picLocks noChangeAspect="1"/>
          </p:cNvPicPr>
          <p:nvPr/>
        </p:nvPicPr>
        <p:blipFill>
          <a:blip r:embed="rId2"/>
          <a:stretch>
            <a:fillRect/>
          </a:stretch>
        </p:blipFill>
        <p:spPr>
          <a:xfrm>
            <a:off x="2054942" y="1251113"/>
            <a:ext cx="6348013" cy="516028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825613" y="2040527"/>
            <a:ext cx="8300109" cy="41784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1818968" y="1930400"/>
            <a:ext cx="6510032" cy="467229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67" y="285135"/>
            <a:ext cx="8596668" cy="1320800"/>
          </a:xfrm>
        </p:spPr>
        <p:txBody>
          <a:bodyPr>
            <a:normAutofit/>
          </a:bodyPr>
          <a:lstStyle/>
          <a:p>
            <a:pPr algn="ctr"/>
            <a:r>
              <a:rPr lang="x-none" altLang="es-CO" sz="3200"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2054941" y="1347101"/>
            <a:ext cx="6486503" cy="508821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745" y="789960"/>
            <a:ext cx="8596668" cy="1320800"/>
          </a:xfrm>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rcRect b="58121"/>
          <a:stretch>
            <a:fillRect/>
          </a:stretch>
        </p:blipFill>
        <p:spPr>
          <a:xfrm>
            <a:off x="794745" y="2110760"/>
            <a:ext cx="8361846" cy="4231047"/>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2800"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871021" y="1524000"/>
            <a:ext cx="4317804" cy="521611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rcRect b="36918"/>
          <a:stretch>
            <a:fillRect/>
          </a:stretch>
        </p:blipFill>
        <p:spPr>
          <a:xfrm>
            <a:off x="2176711" y="1930400"/>
            <a:ext cx="5597914" cy="450731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2800"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3239132" y="1506372"/>
            <a:ext cx="4135062" cy="527759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4" name="Content Placeholder 3"/>
          <p:cNvPicPr>
            <a:picLocks noGrp="1" noChangeAspect="1"/>
          </p:cNvPicPr>
          <p:nvPr>
            <p:ph idx="1"/>
          </p:nvPr>
        </p:nvPicPr>
        <p:blipFill>
          <a:blip r:embed="rId3"/>
          <a:srcRect b="52984"/>
          <a:stretch>
            <a:fillRect/>
          </a:stretch>
        </p:blipFill>
        <p:spPr>
          <a:xfrm>
            <a:off x="1532245" y="2100928"/>
            <a:ext cx="7608621" cy="417205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sz="2800" dirty="0"/>
              <a:t>Auditoría de DML utilizando el Repositorio de Oracle Caso 2</a:t>
            </a:r>
          </a:p>
        </p:txBody>
      </p:sp>
      <p:pic>
        <p:nvPicPr>
          <p:cNvPr id="4" name="Content Placeholder 3"/>
          <p:cNvPicPr>
            <a:picLocks noGrp="1" noChangeAspect="1"/>
          </p:cNvPicPr>
          <p:nvPr>
            <p:ph idx="1"/>
          </p:nvPr>
        </p:nvPicPr>
        <p:blipFill>
          <a:blip r:embed="rId3"/>
          <a:stretch>
            <a:fillRect/>
          </a:stretch>
        </p:blipFill>
        <p:spPr>
          <a:xfrm>
            <a:off x="2781308" y="1504461"/>
            <a:ext cx="4388719" cy="511766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x-none" altLang="es-CO" dirty="0"/>
              <a:t>Auditoría de DML utilizando el Repositorio de Oracle Caso 2</a:t>
            </a:r>
          </a:p>
        </p:txBody>
      </p:sp>
      <p:pic>
        <p:nvPicPr>
          <p:cNvPr id="5" name="Content Placeholder 4"/>
          <p:cNvPicPr>
            <a:picLocks noGrp="1" noChangeAspect="1"/>
          </p:cNvPicPr>
          <p:nvPr>
            <p:ph idx="1"/>
          </p:nvPr>
        </p:nvPicPr>
        <p:blipFill>
          <a:blip r:embed="rId3"/>
          <a:stretch>
            <a:fillRect/>
          </a:stretch>
        </p:blipFill>
        <p:spPr>
          <a:xfrm>
            <a:off x="2522344" y="1786962"/>
            <a:ext cx="6068683" cy="4545012"/>
          </a:xfrm>
          <a:prstGeom prst="rect">
            <a:avLst/>
          </a:prstGeom>
        </p:spPr>
      </p:pic>
    </p:spTree>
  </p:cSld>
  <p:clrMapOvr>
    <a:masterClrMapping/>
  </p:clrMapOvr>
</p:sld>
</file>

<file path=ppt/theme/theme1.xml><?xml version="1.0" encoding="utf-8"?>
<a:theme xmlns:a="http://schemas.openxmlformats.org/drawingml/2006/main" name="Faceta">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TotalTime>
  <Words>3594</Words>
  <Application>Microsoft Office PowerPoint</Application>
  <PresentationFormat>Panorámica</PresentationFormat>
  <Paragraphs>452</Paragraphs>
  <Slides>118</Slides>
  <Notes>96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118</vt:i4>
      </vt:variant>
    </vt:vector>
  </HeadingPairs>
  <TitlesOfParts>
    <vt:vector size="124" baseType="lpstr">
      <vt:lpstr>Arial</vt:lpstr>
      <vt:lpstr>Calibri</vt:lpstr>
      <vt:lpstr>Trebuchet MS</vt:lpstr>
      <vt:lpstr>Verdana</vt:lpstr>
      <vt:lpstr>Wingdings 3</vt:lpstr>
      <vt:lpstr>Faceta</vt:lpstr>
      <vt:lpstr>Auditoría –Implementación  de Modelos</vt:lpstr>
      <vt:lpstr>Introducción</vt:lpstr>
      <vt:lpstr>Auditoria - Arquitectura de Auditoría de Acciones DML</vt:lpstr>
      <vt:lpstr>Auditoria - Arquitectura de Auditoría de Acciones DML</vt:lpstr>
      <vt:lpstr>Auditoria - Arquitectura de Auditoría de Acciones DML</vt:lpstr>
      <vt:lpstr>Auditoria - Arquitectura de Auditoría de Acciones DML</vt:lpstr>
      <vt:lpstr>Auditoria - Arquitectura de Auditoría de Acciones DML</vt:lpstr>
      <vt:lpstr>Triggers en Oracle</vt:lpstr>
      <vt:lpstr>Triggers en Oracle</vt:lpstr>
      <vt:lpstr>Triggers en Oracle</vt:lpstr>
      <vt:lpstr>Triggers en Oracle</vt:lpstr>
      <vt:lpstr>Triggers en Oracle</vt:lpstr>
      <vt:lpstr>Triggers en Oracle</vt:lpstr>
      <vt:lpstr>Triggers en Oracle</vt:lpstr>
      <vt:lpstr>Triggers en Oracle</vt:lpstr>
      <vt:lpstr>Triggers en Oracle</vt:lpstr>
      <vt:lpstr>Triggers en MySQL</vt:lpstr>
      <vt:lpstr>Tablas Lógicas de los Triggers</vt:lpstr>
      <vt:lpstr>Restricciones sobre los Triggers</vt:lpstr>
      <vt:lpstr>Implementación de un Modelo Histórico</vt:lpstr>
      <vt:lpstr>Implementación del Modelo de Acciones de Aplicación</vt:lpstr>
      <vt:lpstr>Implementación del Modelo de Acciones de Aplicación</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Auditoría de Gran Precisión (FGA) con Oracle</vt:lpstr>
      <vt:lpstr>DML Statement Audit Trail</vt:lpstr>
      <vt:lpstr>Auditoría de Acciones DML con Oracle</vt:lpstr>
      <vt:lpstr>Auditoría de Acciones DML con Oracle</vt:lpstr>
      <vt:lpstr>Auditoría de Acciones DML con Oracle</vt:lpstr>
      <vt:lpstr>Auditoría de Acciones DML con Oracle</vt:lpstr>
      <vt:lpstr>Auditoría de Acciones DML con Oracle</vt:lpstr>
      <vt:lpstr>Auditoría de Acciones DML con Oracle</vt:lpstr>
      <vt:lpstr>Auditoría de Acciones DML con Oracle</vt:lpstr>
      <vt:lpstr>Auditoría de Acciones DML con Oracle</vt:lpstr>
      <vt:lpstr>Auditoría de Acciones DML con Oracle</vt:lpstr>
      <vt:lpstr>Auditoría de Acciones DML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Implementación del Modelo de Auditoría de Historia con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Auditoría de DML utilizando el Repositorio de Oracle Caso 2</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Auditar Errores de aplicación con Oracle</vt:lpstr>
      <vt:lpstr>Resumen</vt:lpstr>
      <vt:lpstr>Resumen</vt:lpstr>
      <vt:lpstr>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Auditorias para las Base de Datos</dc:title>
  <dc:creator>jhon-villarreal</dc:creator>
  <cp:lastModifiedBy>FAMILIABOHORQUEZ</cp:lastModifiedBy>
  <cp:revision>34</cp:revision>
  <dcterms:created xsi:type="dcterms:W3CDTF">2017-10-05T23:01:39Z</dcterms:created>
  <dcterms:modified xsi:type="dcterms:W3CDTF">2017-10-05T23:52:07Z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9226-10.1.0.5707</vt:lpwstr>
  </property>
</Properties>
</file>